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6.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7.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5" r:id="rId1"/>
  </p:sldMasterIdLst>
  <p:notesMasterIdLst>
    <p:notesMasterId r:id="rId81"/>
  </p:notesMasterIdLst>
  <p:sldIdLst>
    <p:sldId id="256" r:id="rId2"/>
    <p:sldId id="298" r:id="rId3"/>
    <p:sldId id="455" r:id="rId4"/>
    <p:sldId id="259" r:id="rId5"/>
    <p:sldId id="288" r:id="rId6"/>
    <p:sldId id="287" r:id="rId7"/>
    <p:sldId id="458" r:id="rId8"/>
    <p:sldId id="292" r:id="rId9"/>
    <p:sldId id="459" r:id="rId10"/>
    <p:sldId id="293" r:id="rId11"/>
    <p:sldId id="461" r:id="rId12"/>
    <p:sldId id="360" r:id="rId13"/>
    <p:sldId id="460" r:id="rId14"/>
    <p:sldId id="456" r:id="rId15"/>
    <p:sldId id="462" r:id="rId16"/>
    <p:sldId id="297" r:id="rId17"/>
    <p:sldId id="353" r:id="rId18"/>
    <p:sldId id="302" r:id="rId19"/>
    <p:sldId id="356" r:id="rId20"/>
    <p:sldId id="355" r:id="rId21"/>
    <p:sldId id="305" r:id="rId22"/>
    <p:sldId id="307" r:id="rId23"/>
    <p:sldId id="260" r:id="rId24"/>
    <p:sldId id="262" r:id="rId25"/>
    <p:sldId id="263" r:id="rId26"/>
    <p:sldId id="270" r:id="rId27"/>
    <p:sldId id="308" r:id="rId28"/>
    <p:sldId id="271" r:id="rId29"/>
    <p:sldId id="273" r:id="rId30"/>
    <p:sldId id="315" r:id="rId31"/>
    <p:sldId id="335" r:id="rId32"/>
    <p:sldId id="336" r:id="rId33"/>
    <p:sldId id="337" r:id="rId34"/>
    <p:sldId id="338" r:id="rId35"/>
    <p:sldId id="339" r:id="rId36"/>
    <p:sldId id="357" r:id="rId37"/>
    <p:sldId id="351" r:id="rId38"/>
    <p:sldId id="345" r:id="rId39"/>
    <p:sldId id="346" r:id="rId40"/>
    <p:sldId id="347" r:id="rId41"/>
    <p:sldId id="363" r:id="rId42"/>
    <p:sldId id="348" r:id="rId43"/>
    <p:sldId id="362" r:id="rId44"/>
    <p:sldId id="349" r:id="rId45"/>
    <p:sldId id="350" r:id="rId46"/>
    <p:sldId id="463" r:id="rId47"/>
    <p:sldId id="316" r:id="rId48"/>
    <p:sldId id="359" r:id="rId49"/>
    <p:sldId id="465" r:id="rId50"/>
    <p:sldId id="361" r:id="rId51"/>
    <p:sldId id="466" r:id="rId52"/>
    <p:sldId id="467" r:id="rId53"/>
    <p:sldId id="468" r:id="rId54"/>
    <p:sldId id="365" r:id="rId55"/>
    <p:sldId id="364" r:id="rId56"/>
    <p:sldId id="318" r:id="rId57"/>
    <p:sldId id="319" r:id="rId58"/>
    <p:sldId id="469" r:id="rId59"/>
    <p:sldId id="370" r:id="rId60"/>
    <p:sldId id="374" r:id="rId61"/>
    <p:sldId id="371" r:id="rId62"/>
    <p:sldId id="320" r:id="rId63"/>
    <p:sldId id="475" r:id="rId64"/>
    <p:sldId id="321" r:id="rId65"/>
    <p:sldId id="470" r:id="rId66"/>
    <p:sldId id="358" r:id="rId67"/>
    <p:sldId id="471" r:id="rId68"/>
    <p:sldId id="472" r:id="rId69"/>
    <p:sldId id="473" r:id="rId70"/>
    <p:sldId id="474" r:id="rId71"/>
    <p:sldId id="344" r:id="rId72"/>
    <p:sldId id="354" r:id="rId73"/>
    <p:sldId id="341" r:id="rId74"/>
    <p:sldId id="314" r:id="rId75"/>
    <p:sldId id="309" r:id="rId76"/>
    <p:sldId id="457" r:id="rId77"/>
    <p:sldId id="343" r:id="rId78"/>
    <p:sldId id="284" r:id="rId79"/>
    <p:sldId id="342" r:id="rId80"/>
  </p:sldIdLst>
  <p:sldSz cx="9144000" cy="6858000" type="screen4x3"/>
  <p:notesSz cx="6858000" cy="9144000"/>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yle" initials="" lastIdx="34" clrIdx="0"/>
  <p:cmAuthor id="2" name="SHRISTEE" initials="S" lastIdx="9" clrIdx="1">
    <p:extLst>
      <p:ext uri="{19B8F6BF-5375-455C-9EA6-DF929625EA0E}">
        <p15:presenceInfo xmlns:p15="http://schemas.microsoft.com/office/powerpoint/2012/main" userId="cd12dda8d9c509b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94780"/>
  </p:normalViewPr>
  <p:slideViewPr>
    <p:cSldViewPr>
      <p:cViewPr varScale="1">
        <p:scale>
          <a:sx n="69" d="100"/>
          <a:sy n="69" d="100"/>
        </p:scale>
        <p:origin x="774"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3-10-23T16:58:59.073" idx="31">
    <p:pos x="5344" y="2489"/>
    <p:text>Note that the shape of the distribution is very similar to the exponential distribution, a continuous distribution that you have already encountered. This shape similarity is exploited in generalised linear models where the link function is ln(x), the transformation used to convert exponentially-distributed variables.</p:text>
  </p:cm>
  <p:cm authorId="2" dt="2021-06-14T13:36:13.797" idx="1">
    <p:pos x="10" y="10"/>
    <p:text>should be coult whole integer data for this kind of test</p:text>
    <p:extLst>
      <p:ext uri="{C676402C-5697-4E1C-873F-D02D1690AC5C}">
        <p15:threadingInfo xmlns:p15="http://schemas.microsoft.com/office/powerpoint/2012/main" timeZoneBias="-345"/>
      </p:ext>
    </p:extLst>
  </p:cm>
  <p:cm authorId="2" dt="2021-06-14T13:37:50.557" idx="2">
    <p:pos x="10" y="146"/>
    <p:text>here, variance is equal to mean, we calculate one variabe that is lamda.</p:text>
    <p:extLst>
      <p:ext uri="{C676402C-5697-4E1C-873F-D02D1690AC5C}">
        <p15:threadingInfo xmlns:p15="http://schemas.microsoft.com/office/powerpoint/2012/main" timeZoneBias="-345">
          <p15:parentCm authorId="2" idx="1"/>
        </p15:threadingInfo>
      </p:ext>
    </p:extLst>
  </p:cm>
  <p:cm authorId="2" dt="2021-06-14T13:38:43.255" idx="3">
    <p:pos x="10" y="282"/>
    <p:text>lymada is actually the mean here.</p:text>
    <p:extLst>
      <p:ext uri="{C676402C-5697-4E1C-873F-D02D1690AC5C}">
        <p15:threadingInfo xmlns:p15="http://schemas.microsoft.com/office/powerpoint/2012/main" timeZoneBias="-345">
          <p15:parentCm authorId="2" idx="1"/>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06-14T13:41:47.180" idx="4">
    <p:pos x="10" y="10"/>
    <p:text>need to find only one value here as well</p:text>
    <p:extLst>
      <p:ext uri="{C676402C-5697-4E1C-873F-D02D1690AC5C}">
        <p15:threadingInfo xmlns:p15="http://schemas.microsoft.com/office/powerpoint/2012/main" timeZoneBias="-345"/>
      </p:ext>
    </p:extLst>
  </p:cm>
  <p:cm authorId="2" dt="2021-06-14T13:42:58.255" idx="5">
    <p:pos x="10" y="146"/>
    <p:text>also deals with descrete data</p:text>
    <p:extLst>
      <p:ext uri="{C676402C-5697-4E1C-873F-D02D1690AC5C}">
        <p15:threadingInfo xmlns:p15="http://schemas.microsoft.com/office/powerpoint/2012/main" timeZoneBias="-345">
          <p15:parentCm authorId="2" idx="4"/>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2" dt="2021-06-14T13:43:41.329" idx="6">
    <p:pos x="10" y="10"/>
    <p:text>two estimates: mean and variance : alpha and beta</p:text>
    <p:extLst>
      <p:ext uri="{C676402C-5697-4E1C-873F-D02D1690AC5C}">
        <p15:threadingInfo xmlns:p15="http://schemas.microsoft.com/office/powerpoint/2012/main" timeZoneBias="-345"/>
      </p:ext>
    </p:extLst>
  </p:cm>
  <p:cm authorId="2" dt="2021-06-14T13:44:33.045" idx="7">
    <p:pos x="10" y="146"/>
    <p:text>can be use for continuous and bounded below</p:text>
    <p:extLst>
      <p:ext uri="{C676402C-5697-4E1C-873F-D02D1690AC5C}">
        <p15:threadingInfo xmlns:p15="http://schemas.microsoft.com/office/powerpoint/2012/main" timeZoneBias="-345">
          <p15:parentCm authorId="2" idx="6"/>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2" dt="2021-06-14T13:51:46.892" idx="8">
    <p:pos x="10" y="10"/>
    <p:text>droping the errors because they donot follow normal distribution</p:text>
    <p:extLst>
      <p:ext uri="{C676402C-5697-4E1C-873F-D02D1690AC5C}">
        <p15:threadingInfo xmlns:p15="http://schemas.microsoft.com/office/powerpoint/2012/main" timeZoneBias="-345"/>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3-10-04T10:19:29.231" idx="29">
    <p:pos x="5320" y="3536"/>
    <p:text>also note the domain is potentially (-∞ , ∞), so useful for regression
</p:text>
  </p:cm>
</p:cmLst>
</file>

<file path=ppt/comments/comment6.xml><?xml version="1.0" encoding="utf-8"?>
<p:cmLst xmlns:a="http://schemas.openxmlformats.org/drawingml/2006/main" xmlns:r="http://schemas.openxmlformats.org/officeDocument/2006/relationships" xmlns:p="http://schemas.openxmlformats.org/presentationml/2006/main">
  <p:cm authorId="2" dt="2021-06-14T15:29:10.979" idx="9">
    <p:pos x="10" y="10"/>
    <p:text/>
    <p:extLst>
      <p:ext uri="{C676402C-5697-4E1C-873F-D02D1690AC5C}">
        <p15:threadingInfo xmlns:p15="http://schemas.microsoft.com/office/powerpoint/2012/main" timeZoneBias="-345"/>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3-10-23T16:51:25.737" idx="33">
    <p:pos x="4200" y="1560"/>
    <p:text>A Wald test is the ratio of the coefficient to its SE and it follows (asymptotically) a standard normal (Z) distribution.
Wald tests are weak when sample sizes are small. LRTs are more robust with small sample sizes.</p:text>
  </p:cm>
</p:cmLst>
</file>

<file path=ppt/drawings/_rels/vmlDrawing1.v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image" Target="../media/image12.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0.emf"/></Relationships>
</file>

<file path=ppt/media/image1.png>
</file>

<file path=ppt/media/image11.png>
</file>

<file path=ppt/media/image12.png>
</file>

<file path=ppt/media/image180.png>
</file>

<file path=ppt/media/image2.tiff>
</file>

<file path=ppt/media/image22.png>
</file>

<file path=ppt/media/image23.png>
</file>

<file path=ppt/media/image26.png>
</file>

<file path=ppt/media/image29.png>
</file>

<file path=ppt/media/image30.png>
</file>

<file path=ppt/media/image32.png>
</file>

<file path=ppt/media/image33.png>
</file>

<file path=ppt/media/image34.tiff>
</file>

<file path=ppt/media/image35.png>
</file>

<file path=ppt/media/image36.png>
</file>

<file path=ppt/media/image37.png>
</file>

<file path=ppt/media/image38.png>
</file>

<file path=ppt/media/image4.png>
</file>

<file path=ppt/media/image4.tiff>
</file>

<file path=ppt/media/image40.png>
</file>

<file path=ppt/media/image400.png>
</file>

<file path=ppt/media/image41.png>
</file>

<file path=ppt/media/image46.png>
</file>

<file path=ppt/media/image6.png>
</file>

<file path=ppt/media/image6.tiff>
</file>

<file path=ppt/media/image60.png>
</file>

<file path=ppt/media/image7.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1074" name="Rectangle 2">
            <a:extLst>
              <a:ext uri="{FF2B5EF4-FFF2-40B4-BE49-F238E27FC236}">
                <a16:creationId xmlns:a16="http://schemas.microsoft.com/office/drawing/2014/main" id="{18CF4D56-3E6D-DD4A-8CAE-2C69F360374C}"/>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ea typeface="ＭＳ Ｐゴシック" charset="0"/>
                <a:cs typeface="+mn-cs"/>
              </a:defRPr>
            </a:lvl1pPr>
          </a:lstStyle>
          <a:p>
            <a:pPr>
              <a:defRPr/>
            </a:pPr>
            <a:endParaRPr lang="en-GB"/>
          </a:p>
        </p:txBody>
      </p:sp>
      <p:sp>
        <p:nvSpPr>
          <p:cNvPr id="131075" name="Rectangle 3">
            <a:extLst>
              <a:ext uri="{FF2B5EF4-FFF2-40B4-BE49-F238E27FC236}">
                <a16:creationId xmlns:a16="http://schemas.microsoft.com/office/drawing/2014/main" id="{C37CCF53-4382-294C-A4FF-B3C53430B212}"/>
              </a:ext>
            </a:extLst>
          </p:cNvPr>
          <p:cNvSpPr>
            <a:spLocks noGrp="1" noChangeArrowheads="1"/>
          </p:cNvSpPr>
          <p:nvPr>
            <p:ph type="dt" idx="1"/>
          </p:nvPr>
        </p:nvSpPr>
        <p:spPr bwMode="auto">
          <a:xfrm>
            <a:off x="3884613"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ea typeface="ＭＳ Ｐゴシック" charset="0"/>
                <a:cs typeface="+mn-cs"/>
              </a:defRPr>
            </a:lvl1pPr>
          </a:lstStyle>
          <a:p>
            <a:pPr>
              <a:defRPr/>
            </a:pPr>
            <a:endParaRPr lang="en-GB"/>
          </a:p>
        </p:txBody>
      </p:sp>
      <p:sp>
        <p:nvSpPr>
          <p:cNvPr id="13316" name="Rectangle 4">
            <a:extLst>
              <a:ext uri="{FF2B5EF4-FFF2-40B4-BE49-F238E27FC236}">
                <a16:creationId xmlns:a16="http://schemas.microsoft.com/office/drawing/2014/main" id="{4DAC9F12-2E08-B046-803D-E7388C472370}"/>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1077" name="Rectangle 5">
            <a:extLst>
              <a:ext uri="{FF2B5EF4-FFF2-40B4-BE49-F238E27FC236}">
                <a16:creationId xmlns:a16="http://schemas.microsoft.com/office/drawing/2014/main" id="{A5FF5B3D-AC43-6E4F-9943-D802295FD377}"/>
              </a:ext>
            </a:extLst>
          </p:cNvPr>
          <p:cNvSpPr>
            <a:spLocks noGrp="1" noChangeArrowheads="1"/>
          </p:cNvSpPr>
          <p:nvPr>
            <p:ph type="body" sz="quarter" idx="3"/>
          </p:nvPr>
        </p:nvSpPr>
        <p:spPr bwMode="auto">
          <a:xfrm>
            <a:off x="685800" y="4343400"/>
            <a:ext cx="54864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31078" name="Rectangle 6">
            <a:extLst>
              <a:ext uri="{FF2B5EF4-FFF2-40B4-BE49-F238E27FC236}">
                <a16:creationId xmlns:a16="http://schemas.microsoft.com/office/drawing/2014/main" id="{F5D550E9-00E1-F542-A3D9-81C9B40A648A}"/>
              </a:ext>
            </a:extLst>
          </p:cNvPr>
          <p:cNvSpPr>
            <a:spLocks noGrp="1" noChangeArrowheads="1"/>
          </p:cNvSpPr>
          <p:nvPr>
            <p:ph type="ftr" sz="quarter" idx="4"/>
          </p:nvPr>
        </p:nvSpPr>
        <p:spPr bwMode="auto">
          <a:xfrm>
            <a:off x="0"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ea typeface="ＭＳ Ｐゴシック" charset="0"/>
                <a:cs typeface="+mn-cs"/>
              </a:defRPr>
            </a:lvl1pPr>
          </a:lstStyle>
          <a:p>
            <a:pPr>
              <a:defRPr/>
            </a:pPr>
            <a:endParaRPr lang="en-GB"/>
          </a:p>
        </p:txBody>
      </p:sp>
      <p:sp>
        <p:nvSpPr>
          <p:cNvPr id="131079" name="Rectangle 7">
            <a:extLst>
              <a:ext uri="{FF2B5EF4-FFF2-40B4-BE49-F238E27FC236}">
                <a16:creationId xmlns:a16="http://schemas.microsoft.com/office/drawing/2014/main" id="{A3EBECF0-BBE7-8444-89A5-93B95DBD9389}"/>
              </a:ext>
            </a:extLst>
          </p:cNvPr>
          <p:cNvSpPr>
            <a:spLocks noGrp="1" noChangeArrowheads="1"/>
          </p:cNvSpPr>
          <p:nvPr>
            <p:ph type="sldNum" sz="quarter" idx="5"/>
          </p:nvPr>
        </p:nvSpPr>
        <p:spPr bwMode="auto">
          <a:xfrm>
            <a:off x="3884613"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CD92ED0E-70F8-2F44-9523-1D82D1271733}" type="slidenum">
              <a:rPr lang="en-GB" altLang="en-CN"/>
              <a:pPr>
                <a:defRPr/>
              </a:pPr>
              <a:t>‹#›</a:t>
            </a:fld>
            <a:endParaRPr lang="en-GB" altLang="en-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18FF97C4-12E4-914E-86A7-1CF98DE8343D}"/>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AA42145B-7412-1640-B142-827C32A805C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CN">
              <a:latin typeface="Arial" panose="020B0604020202020204" pitchFamily="34" charset="0"/>
              <a:ea typeface="ＭＳ Ｐゴシック" panose="020B0600070205080204" pitchFamily="34" charset="-128"/>
            </a:endParaRPr>
          </a:p>
        </p:txBody>
      </p:sp>
      <p:sp>
        <p:nvSpPr>
          <p:cNvPr id="21507" name="Slide Number Placeholder 3">
            <a:extLst>
              <a:ext uri="{FF2B5EF4-FFF2-40B4-BE49-F238E27FC236}">
                <a16:creationId xmlns:a16="http://schemas.microsoft.com/office/drawing/2014/main" id="{975A45C2-F322-7042-8834-9414E056489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67A8A4AF-F010-5345-B41C-FDA219ABC238}" type="slidenum">
              <a:rPr lang="en-GB" altLang="en-CN" smtClean="0"/>
              <a:pPr>
                <a:spcBef>
                  <a:spcPct val="0"/>
                </a:spcBef>
              </a:pPr>
              <a:t>8</a:t>
            </a:fld>
            <a:endParaRPr lang="en-GB" altLang="en-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Slide Image Placeholder 1">
            <a:extLst>
              <a:ext uri="{FF2B5EF4-FFF2-40B4-BE49-F238E27FC236}">
                <a16:creationId xmlns:a16="http://schemas.microsoft.com/office/drawing/2014/main" id="{47CB9210-DA85-7649-8797-5833277C553B}"/>
              </a:ext>
            </a:extLst>
          </p:cNvPr>
          <p:cNvSpPr>
            <a:spLocks noGrp="1" noRot="1" noChangeAspect="1" noChangeArrowheads="1" noTextEdit="1"/>
          </p:cNvSpPr>
          <p:nvPr>
            <p:ph type="sldImg"/>
          </p:nvPr>
        </p:nvSpPr>
        <p:spPr>
          <a:ln/>
        </p:spPr>
      </p:sp>
      <p:sp>
        <p:nvSpPr>
          <p:cNvPr id="51202" name="Notes Placeholder 2">
            <a:extLst>
              <a:ext uri="{FF2B5EF4-FFF2-40B4-BE49-F238E27FC236}">
                <a16:creationId xmlns:a16="http://schemas.microsoft.com/office/drawing/2014/main" id="{BEE5AD0F-FCC1-1647-AD12-14D173550DB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CN" altLang="en-CN">
              <a:latin typeface="Arial" panose="020B0604020202020204" pitchFamily="34" charset="0"/>
              <a:ea typeface="ＭＳ Ｐゴシック" panose="020B0600070205080204" pitchFamily="34" charset="-128"/>
            </a:endParaRPr>
          </a:p>
        </p:txBody>
      </p:sp>
      <p:sp>
        <p:nvSpPr>
          <p:cNvPr id="51203" name="Slide Number Placeholder 3">
            <a:extLst>
              <a:ext uri="{FF2B5EF4-FFF2-40B4-BE49-F238E27FC236}">
                <a16:creationId xmlns:a16="http://schemas.microsoft.com/office/drawing/2014/main" id="{01C98FF4-F180-1043-A762-420910F849E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2F6A06C-78B3-4646-B040-BA90B7E5132F}" type="slidenum">
              <a:rPr lang="en-GB" altLang="en-CN" smtClean="0"/>
              <a:pPr/>
              <a:t>40</a:t>
            </a:fld>
            <a:endParaRPr lang="en-GB" altLang="en-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pPr>
              <a:defRPr/>
            </a:pPr>
            <a:fld id="{1D598127-1356-AA49-B4DA-7AFDC424EF39}" type="slidenum">
              <a:rPr lang="en-GB" altLang="en-CN" smtClean="0"/>
              <a:pPr>
                <a:defRPr/>
              </a:pPr>
              <a:t>50</a:t>
            </a:fld>
            <a:endParaRPr lang="en-GB" altLang="en-CN"/>
          </a:p>
        </p:txBody>
      </p:sp>
    </p:spTree>
    <p:extLst>
      <p:ext uri="{BB962C8B-B14F-4D97-AF65-F5344CB8AC3E}">
        <p14:creationId xmlns:p14="http://schemas.microsoft.com/office/powerpoint/2010/main" val="19611644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pPr>
              <a:defRPr/>
            </a:pPr>
            <a:fld id="{1D598127-1356-AA49-B4DA-7AFDC424EF39}" type="slidenum">
              <a:rPr lang="en-GB" altLang="en-CN" smtClean="0"/>
              <a:pPr>
                <a:defRPr/>
              </a:pPr>
              <a:t>51</a:t>
            </a:fld>
            <a:endParaRPr lang="en-GB" altLang="en-CN"/>
          </a:p>
        </p:txBody>
      </p:sp>
    </p:spTree>
    <p:extLst>
      <p:ext uri="{BB962C8B-B14F-4D97-AF65-F5344CB8AC3E}">
        <p14:creationId xmlns:p14="http://schemas.microsoft.com/office/powerpoint/2010/main" val="2867498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pPr>
              <a:defRPr/>
            </a:pPr>
            <a:fld id="{1D598127-1356-AA49-B4DA-7AFDC424EF39}" type="slidenum">
              <a:rPr lang="en-GB" altLang="en-CN" smtClean="0"/>
              <a:pPr>
                <a:defRPr/>
              </a:pPr>
              <a:t>52</a:t>
            </a:fld>
            <a:endParaRPr lang="en-GB" altLang="en-CN"/>
          </a:p>
        </p:txBody>
      </p:sp>
    </p:spTree>
    <p:extLst>
      <p:ext uri="{BB962C8B-B14F-4D97-AF65-F5344CB8AC3E}">
        <p14:creationId xmlns:p14="http://schemas.microsoft.com/office/powerpoint/2010/main" val="18422423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pPr>
              <a:defRPr/>
            </a:pPr>
            <a:fld id="{1D598127-1356-AA49-B4DA-7AFDC424EF39}" type="slidenum">
              <a:rPr lang="en-GB" altLang="en-CN" smtClean="0"/>
              <a:pPr>
                <a:defRPr/>
              </a:pPr>
              <a:t>53</a:t>
            </a:fld>
            <a:endParaRPr lang="en-GB" altLang="en-CN"/>
          </a:p>
        </p:txBody>
      </p:sp>
    </p:spTree>
    <p:extLst>
      <p:ext uri="{BB962C8B-B14F-4D97-AF65-F5344CB8AC3E}">
        <p14:creationId xmlns:p14="http://schemas.microsoft.com/office/powerpoint/2010/main" val="2153032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pPr>
              <a:defRPr/>
            </a:pPr>
            <a:fld id="{1D598127-1356-AA49-B4DA-7AFDC424EF39}" type="slidenum">
              <a:rPr lang="en-GB" altLang="en-CN" smtClean="0"/>
              <a:pPr>
                <a:defRPr/>
              </a:pPr>
              <a:t>54</a:t>
            </a:fld>
            <a:endParaRPr lang="en-GB" altLang="en-CN"/>
          </a:p>
        </p:txBody>
      </p:sp>
    </p:spTree>
    <p:extLst>
      <p:ext uri="{BB962C8B-B14F-4D97-AF65-F5344CB8AC3E}">
        <p14:creationId xmlns:p14="http://schemas.microsoft.com/office/powerpoint/2010/main" val="3435597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Line 2">
            <a:extLst>
              <a:ext uri="{FF2B5EF4-FFF2-40B4-BE49-F238E27FC236}">
                <a16:creationId xmlns:a16="http://schemas.microsoft.com/office/drawing/2014/main" id="{7AB0FBFD-AAE6-EC48-8C87-19AD4FF464EB}"/>
              </a:ext>
            </a:extLst>
          </p:cNvPr>
          <p:cNvSpPr>
            <a:spLocks noChangeShapeType="1"/>
          </p:cNvSpPr>
          <p:nvPr/>
        </p:nvSpPr>
        <p:spPr bwMode="auto">
          <a:xfrm>
            <a:off x="7315200" y="1066800"/>
            <a:ext cx="0" cy="449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CN"/>
          </a:p>
        </p:txBody>
      </p:sp>
      <p:grpSp>
        <p:nvGrpSpPr>
          <p:cNvPr id="5" name="Group 8">
            <a:extLst>
              <a:ext uri="{FF2B5EF4-FFF2-40B4-BE49-F238E27FC236}">
                <a16:creationId xmlns:a16="http://schemas.microsoft.com/office/drawing/2014/main" id="{E85C4E17-A6A4-EB41-8D9E-A614C422CB88}"/>
              </a:ext>
            </a:extLst>
          </p:cNvPr>
          <p:cNvGrpSpPr>
            <a:grpSpLocks/>
          </p:cNvGrpSpPr>
          <p:nvPr/>
        </p:nvGrpSpPr>
        <p:grpSpPr bwMode="auto">
          <a:xfrm>
            <a:off x="7493000" y="2992438"/>
            <a:ext cx="1338263" cy="2189162"/>
            <a:chOff x="4704" y="1885"/>
            <a:chExt cx="843" cy="1379"/>
          </a:xfrm>
        </p:grpSpPr>
        <p:sp>
          <p:nvSpPr>
            <p:cNvPr id="6" name="Oval 9">
              <a:extLst>
                <a:ext uri="{FF2B5EF4-FFF2-40B4-BE49-F238E27FC236}">
                  <a16:creationId xmlns:a16="http://schemas.microsoft.com/office/drawing/2014/main" id="{3CD6CFCE-3CF9-C74C-95AC-923808B4E808}"/>
                </a:ext>
              </a:extLst>
            </p:cNvPr>
            <p:cNvSpPr>
              <a:spLocks noChangeArrowheads="1"/>
            </p:cNvSpPr>
            <p:nvPr/>
          </p:nvSpPr>
          <p:spPr bwMode="auto">
            <a:xfrm>
              <a:off x="4704" y="1885"/>
              <a:ext cx="127" cy="12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7" name="Oval 10">
              <a:extLst>
                <a:ext uri="{FF2B5EF4-FFF2-40B4-BE49-F238E27FC236}">
                  <a16:creationId xmlns:a16="http://schemas.microsoft.com/office/drawing/2014/main" id="{0C7A3772-1793-7F4A-8ECD-AFB55B59E69A}"/>
                </a:ext>
              </a:extLst>
            </p:cNvPr>
            <p:cNvSpPr>
              <a:spLocks noChangeArrowheads="1"/>
            </p:cNvSpPr>
            <p:nvPr/>
          </p:nvSpPr>
          <p:spPr bwMode="auto">
            <a:xfrm>
              <a:off x="4883" y="1885"/>
              <a:ext cx="127" cy="12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8" name="Oval 11">
              <a:extLst>
                <a:ext uri="{FF2B5EF4-FFF2-40B4-BE49-F238E27FC236}">
                  <a16:creationId xmlns:a16="http://schemas.microsoft.com/office/drawing/2014/main" id="{039D7DD1-180E-DA40-B64A-37F0CEBE3022}"/>
                </a:ext>
              </a:extLst>
            </p:cNvPr>
            <p:cNvSpPr>
              <a:spLocks noChangeArrowheads="1"/>
            </p:cNvSpPr>
            <p:nvPr/>
          </p:nvSpPr>
          <p:spPr bwMode="auto">
            <a:xfrm>
              <a:off x="5062" y="1885"/>
              <a:ext cx="127" cy="12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9" name="Oval 12">
              <a:extLst>
                <a:ext uri="{FF2B5EF4-FFF2-40B4-BE49-F238E27FC236}">
                  <a16:creationId xmlns:a16="http://schemas.microsoft.com/office/drawing/2014/main" id="{D7EC179E-D29D-0849-ABE7-5B268861AA0C}"/>
                </a:ext>
              </a:extLst>
            </p:cNvPr>
            <p:cNvSpPr>
              <a:spLocks noChangeArrowheads="1"/>
            </p:cNvSpPr>
            <p:nvPr/>
          </p:nvSpPr>
          <p:spPr bwMode="auto">
            <a:xfrm>
              <a:off x="4704" y="2064"/>
              <a:ext cx="127" cy="12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 name="Oval 13">
              <a:extLst>
                <a:ext uri="{FF2B5EF4-FFF2-40B4-BE49-F238E27FC236}">
                  <a16:creationId xmlns:a16="http://schemas.microsoft.com/office/drawing/2014/main" id="{2ED4B623-5572-5144-A252-F783810AE268}"/>
                </a:ext>
              </a:extLst>
            </p:cNvPr>
            <p:cNvSpPr>
              <a:spLocks noChangeArrowheads="1"/>
            </p:cNvSpPr>
            <p:nvPr/>
          </p:nvSpPr>
          <p:spPr bwMode="auto">
            <a:xfrm>
              <a:off x="4883" y="2064"/>
              <a:ext cx="127" cy="12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1" name="Oval 14">
              <a:extLst>
                <a:ext uri="{FF2B5EF4-FFF2-40B4-BE49-F238E27FC236}">
                  <a16:creationId xmlns:a16="http://schemas.microsoft.com/office/drawing/2014/main" id="{D3B0330A-71AB-1746-8A05-CB3CF92374B7}"/>
                </a:ext>
              </a:extLst>
            </p:cNvPr>
            <p:cNvSpPr>
              <a:spLocks noChangeArrowheads="1"/>
            </p:cNvSpPr>
            <p:nvPr/>
          </p:nvSpPr>
          <p:spPr bwMode="auto">
            <a:xfrm>
              <a:off x="5062" y="2064"/>
              <a:ext cx="127" cy="12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2" name="Oval 15">
              <a:extLst>
                <a:ext uri="{FF2B5EF4-FFF2-40B4-BE49-F238E27FC236}">
                  <a16:creationId xmlns:a16="http://schemas.microsoft.com/office/drawing/2014/main" id="{F4F57154-7FFB-9A44-9826-7EC3DB567844}"/>
                </a:ext>
              </a:extLst>
            </p:cNvPr>
            <p:cNvSpPr>
              <a:spLocks noChangeArrowheads="1"/>
            </p:cNvSpPr>
            <p:nvPr/>
          </p:nvSpPr>
          <p:spPr bwMode="auto">
            <a:xfrm>
              <a:off x="5241" y="2064"/>
              <a:ext cx="127" cy="127"/>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3" name="Oval 16">
              <a:extLst>
                <a:ext uri="{FF2B5EF4-FFF2-40B4-BE49-F238E27FC236}">
                  <a16:creationId xmlns:a16="http://schemas.microsoft.com/office/drawing/2014/main" id="{EA04A12B-23FA-C640-9B1A-E1C45B9816FD}"/>
                </a:ext>
              </a:extLst>
            </p:cNvPr>
            <p:cNvSpPr>
              <a:spLocks noChangeArrowheads="1"/>
            </p:cNvSpPr>
            <p:nvPr/>
          </p:nvSpPr>
          <p:spPr bwMode="auto">
            <a:xfrm>
              <a:off x="4704" y="2243"/>
              <a:ext cx="127" cy="12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4" name="Oval 17">
              <a:extLst>
                <a:ext uri="{FF2B5EF4-FFF2-40B4-BE49-F238E27FC236}">
                  <a16:creationId xmlns:a16="http://schemas.microsoft.com/office/drawing/2014/main" id="{7FC0A192-1C34-0849-B77B-C9AF599D7B67}"/>
                </a:ext>
              </a:extLst>
            </p:cNvPr>
            <p:cNvSpPr>
              <a:spLocks noChangeArrowheads="1"/>
            </p:cNvSpPr>
            <p:nvPr/>
          </p:nvSpPr>
          <p:spPr bwMode="auto">
            <a:xfrm>
              <a:off x="4883" y="2243"/>
              <a:ext cx="127" cy="12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5" name="Oval 18">
              <a:extLst>
                <a:ext uri="{FF2B5EF4-FFF2-40B4-BE49-F238E27FC236}">
                  <a16:creationId xmlns:a16="http://schemas.microsoft.com/office/drawing/2014/main" id="{13AEE94C-3531-B04C-A4B4-56A0B0CC07DA}"/>
                </a:ext>
              </a:extLst>
            </p:cNvPr>
            <p:cNvSpPr>
              <a:spLocks noChangeArrowheads="1"/>
            </p:cNvSpPr>
            <p:nvPr/>
          </p:nvSpPr>
          <p:spPr bwMode="auto">
            <a:xfrm>
              <a:off x="5062" y="2243"/>
              <a:ext cx="127" cy="127"/>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6" name="Oval 19">
              <a:extLst>
                <a:ext uri="{FF2B5EF4-FFF2-40B4-BE49-F238E27FC236}">
                  <a16:creationId xmlns:a16="http://schemas.microsoft.com/office/drawing/2014/main" id="{F453DD61-135E-F84F-B60C-A43ED3C39984}"/>
                </a:ext>
              </a:extLst>
            </p:cNvPr>
            <p:cNvSpPr>
              <a:spLocks noChangeArrowheads="1"/>
            </p:cNvSpPr>
            <p:nvPr/>
          </p:nvSpPr>
          <p:spPr bwMode="auto">
            <a:xfrm>
              <a:off x="5241" y="2243"/>
              <a:ext cx="127" cy="127"/>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7" name="Oval 20">
              <a:extLst>
                <a:ext uri="{FF2B5EF4-FFF2-40B4-BE49-F238E27FC236}">
                  <a16:creationId xmlns:a16="http://schemas.microsoft.com/office/drawing/2014/main" id="{BDB0CC29-83CA-1A49-A6EC-B86A464CFD76}"/>
                </a:ext>
              </a:extLst>
            </p:cNvPr>
            <p:cNvSpPr>
              <a:spLocks noChangeArrowheads="1"/>
            </p:cNvSpPr>
            <p:nvPr/>
          </p:nvSpPr>
          <p:spPr bwMode="auto">
            <a:xfrm>
              <a:off x="5420" y="2243"/>
              <a:ext cx="127" cy="127"/>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8" name="Oval 21">
              <a:extLst>
                <a:ext uri="{FF2B5EF4-FFF2-40B4-BE49-F238E27FC236}">
                  <a16:creationId xmlns:a16="http://schemas.microsoft.com/office/drawing/2014/main" id="{13414DBC-AE56-1046-A187-9DB9D6A6ED00}"/>
                </a:ext>
              </a:extLst>
            </p:cNvPr>
            <p:cNvSpPr>
              <a:spLocks noChangeArrowheads="1"/>
            </p:cNvSpPr>
            <p:nvPr/>
          </p:nvSpPr>
          <p:spPr bwMode="auto">
            <a:xfrm>
              <a:off x="4704" y="2421"/>
              <a:ext cx="127" cy="128"/>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9" name="Oval 22">
              <a:extLst>
                <a:ext uri="{FF2B5EF4-FFF2-40B4-BE49-F238E27FC236}">
                  <a16:creationId xmlns:a16="http://schemas.microsoft.com/office/drawing/2014/main" id="{949202FD-7BC7-864B-8D80-DB35CC33900D}"/>
                </a:ext>
              </a:extLst>
            </p:cNvPr>
            <p:cNvSpPr>
              <a:spLocks noChangeArrowheads="1"/>
            </p:cNvSpPr>
            <p:nvPr/>
          </p:nvSpPr>
          <p:spPr bwMode="auto">
            <a:xfrm>
              <a:off x="4883" y="2421"/>
              <a:ext cx="127" cy="128"/>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0" name="Oval 23">
              <a:extLst>
                <a:ext uri="{FF2B5EF4-FFF2-40B4-BE49-F238E27FC236}">
                  <a16:creationId xmlns:a16="http://schemas.microsoft.com/office/drawing/2014/main" id="{13428ABB-E62A-7C40-95DD-1CF1C9AB8F8C}"/>
                </a:ext>
              </a:extLst>
            </p:cNvPr>
            <p:cNvSpPr>
              <a:spLocks noChangeArrowheads="1"/>
            </p:cNvSpPr>
            <p:nvPr/>
          </p:nvSpPr>
          <p:spPr bwMode="auto">
            <a:xfrm>
              <a:off x="5062" y="2421"/>
              <a:ext cx="127" cy="128"/>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1" name="Oval 24">
              <a:extLst>
                <a:ext uri="{FF2B5EF4-FFF2-40B4-BE49-F238E27FC236}">
                  <a16:creationId xmlns:a16="http://schemas.microsoft.com/office/drawing/2014/main" id="{70595927-82DE-AA4D-AA28-3B11B46816E2}"/>
                </a:ext>
              </a:extLst>
            </p:cNvPr>
            <p:cNvSpPr>
              <a:spLocks noChangeArrowheads="1"/>
            </p:cNvSpPr>
            <p:nvPr/>
          </p:nvSpPr>
          <p:spPr bwMode="auto">
            <a:xfrm>
              <a:off x="5241" y="2421"/>
              <a:ext cx="127" cy="128"/>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2" name="Oval 25">
              <a:extLst>
                <a:ext uri="{FF2B5EF4-FFF2-40B4-BE49-F238E27FC236}">
                  <a16:creationId xmlns:a16="http://schemas.microsoft.com/office/drawing/2014/main" id="{100A9B8F-E60B-1E4D-83BE-EEADCA7AAD01}"/>
                </a:ext>
              </a:extLst>
            </p:cNvPr>
            <p:cNvSpPr>
              <a:spLocks noChangeArrowheads="1"/>
            </p:cNvSpPr>
            <p:nvPr/>
          </p:nvSpPr>
          <p:spPr bwMode="auto">
            <a:xfrm>
              <a:off x="4704" y="2600"/>
              <a:ext cx="127" cy="128"/>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3" name="Oval 26">
              <a:extLst>
                <a:ext uri="{FF2B5EF4-FFF2-40B4-BE49-F238E27FC236}">
                  <a16:creationId xmlns:a16="http://schemas.microsoft.com/office/drawing/2014/main" id="{2FDFF7F1-A286-1B44-BB0B-2807E1DFB3DD}"/>
                </a:ext>
              </a:extLst>
            </p:cNvPr>
            <p:cNvSpPr>
              <a:spLocks noChangeArrowheads="1"/>
            </p:cNvSpPr>
            <p:nvPr/>
          </p:nvSpPr>
          <p:spPr bwMode="auto">
            <a:xfrm>
              <a:off x="4883" y="2600"/>
              <a:ext cx="127" cy="128"/>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4" name="Oval 27">
              <a:extLst>
                <a:ext uri="{FF2B5EF4-FFF2-40B4-BE49-F238E27FC236}">
                  <a16:creationId xmlns:a16="http://schemas.microsoft.com/office/drawing/2014/main" id="{82D9351C-F131-9348-90FC-1A8EC9CB902E}"/>
                </a:ext>
              </a:extLst>
            </p:cNvPr>
            <p:cNvSpPr>
              <a:spLocks noChangeArrowheads="1"/>
            </p:cNvSpPr>
            <p:nvPr/>
          </p:nvSpPr>
          <p:spPr bwMode="auto">
            <a:xfrm>
              <a:off x="5062" y="2600"/>
              <a:ext cx="127" cy="128"/>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5" name="Oval 28">
              <a:extLst>
                <a:ext uri="{FF2B5EF4-FFF2-40B4-BE49-F238E27FC236}">
                  <a16:creationId xmlns:a16="http://schemas.microsoft.com/office/drawing/2014/main" id="{C88D91CF-364C-B04B-A820-CC698E1AD5DA}"/>
                </a:ext>
              </a:extLst>
            </p:cNvPr>
            <p:cNvSpPr>
              <a:spLocks noChangeArrowheads="1"/>
            </p:cNvSpPr>
            <p:nvPr/>
          </p:nvSpPr>
          <p:spPr bwMode="auto">
            <a:xfrm>
              <a:off x="5241" y="2600"/>
              <a:ext cx="127" cy="128"/>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6" name="Oval 29">
              <a:extLst>
                <a:ext uri="{FF2B5EF4-FFF2-40B4-BE49-F238E27FC236}">
                  <a16:creationId xmlns:a16="http://schemas.microsoft.com/office/drawing/2014/main" id="{6145E729-2970-4F46-A6AA-CFA70FC201A3}"/>
                </a:ext>
              </a:extLst>
            </p:cNvPr>
            <p:cNvSpPr>
              <a:spLocks noChangeArrowheads="1"/>
            </p:cNvSpPr>
            <p:nvPr/>
          </p:nvSpPr>
          <p:spPr bwMode="auto">
            <a:xfrm>
              <a:off x="5420" y="2600"/>
              <a:ext cx="127" cy="128"/>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7" name="Oval 30">
              <a:extLst>
                <a:ext uri="{FF2B5EF4-FFF2-40B4-BE49-F238E27FC236}">
                  <a16:creationId xmlns:a16="http://schemas.microsoft.com/office/drawing/2014/main" id="{A68076E9-F494-F246-8D39-BB26F36C28F2}"/>
                </a:ext>
              </a:extLst>
            </p:cNvPr>
            <p:cNvSpPr>
              <a:spLocks noChangeArrowheads="1"/>
            </p:cNvSpPr>
            <p:nvPr/>
          </p:nvSpPr>
          <p:spPr bwMode="auto">
            <a:xfrm>
              <a:off x="4704" y="2779"/>
              <a:ext cx="127" cy="127"/>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8" name="Oval 31">
              <a:extLst>
                <a:ext uri="{FF2B5EF4-FFF2-40B4-BE49-F238E27FC236}">
                  <a16:creationId xmlns:a16="http://schemas.microsoft.com/office/drawing/2014/main" id="{CADE8ECF-05BE-2B41-9093-16F3545CFE3B}"/>
                </a:ext>
              </a:extLst>
            </p:cNvPr>
            <p:cNvSpPr>
              <a:spLocks noChangeArrowheads="1"/>
            </p:cNvSpPr>
            <p:nvPr/>
          </p:nvSpPr>
          <p:spPr bwMode="auto">
            <a:xfrm>
              <a:off x="4883" y="2779"/>
              <a:ext cx="127" cy="127"/>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29" name="Oval 32">
              <a:extLst>
                <a:ext uri="{FF2B5EF4-FFF2-40B4-BE49-F238E27FC236}">
                  <a16:creationId xmlns:a16="http://schemas.microsoft.com/office/drawing/2014/main" id="{B866DA79-C4D9-1F49-8DE8-2766E9D33D0A}"/>
                </a:ext>
              </a:extLst>
            </p:cNvPr>
            <p:cNvSpPr>
              <a:spLocks noChangeArrowheads="1"/>
            </p:cNvSpPr>
            <p:nvPr/>
          </p:nvSpPr>
          <p:spPr bwMode="auto">
            <a:xfrm>
              <a:off x="5062" y="2779"/>
              <a:ext cx="127" cy="127"/>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30" name="Oval 33">
              <a:extLst>
                <a:ext uri="{FF2B5EF4-FFF2-40B4-BE49-F238E27FC236}">
                  <a16:creationId xmlns:a16="http://schemas.microsoft.com/office/drawing/2014/main" id="{962D4DA6-0FF8-5945-BB35-33D4C63D7AD9}"/>
                </a:ext>
              </a:extLst>
            </p:cNvPr>
            <p:cNvSpPr>
              <a:spLocks noChangeArrowheads="1"/>
            </p:cNvSpPr>
            <p:nvPr/>
          </p:nvSpPr>
          <p:spPr bwMode="auto">
            <a:xfrm>
              <a:off x="5241" y="2779"/>
              <a:ext cx="127" cy="127"/>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31" name="Oval 34">
              <a:extLst>
                <a:ext uri="{FF2B5EF4-FFF2-40B4-BE49-F238E27FC236}">
                  <a16:creationId xmlns:a16="http://schemas.microsoft.com/office/drawing/2014/main" id="{846AAEE4-2461-3D4B-B1E2-7F7E26C1C737}"/>
                </a:ext>
              </a:extLst>
            </p:cNvPr>
            <p:cNvSpPr>
              <a:spLocks noChangeArrowheads="1"/>
            </p:cNvSpPr>
            <p:nvPr/>
          </p:nvSpPr>
          <p:spPr bwMode="auto">
            <a:xfrm>
              <a:off x="4704" y="2958"/>
              <a:ext cx="127" cy="127"/>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32" name="Oval 35">
              <a:extLst>
                <a:ext uri="{FF2B5EF4-FFF2-40B4-BE49-F238E27FC236}">
                  <a16:creationId xmlns:a16="http://schemas.microsoft.com/office/drawing/2014/main" id="{1B0317DB-69BB-994F-A9BA-52213ACE3EC8}"/>
                </a:ext>
              </a:extLst>
            </p:cNvPr>
            <p:cNvSpPr>
              <a:spLocks noChangeArrowheads="1"/>
            </p:cNvSpPr>
            <p:nvPr/>
          </p:nvSpPr>
          <p:spPr bwMode="auto">
            <a:xfrm>
              <a:off x="4883" y="2958"/>
              <a:ext cx="127" cy="127"/>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33" name="Oval 36">
              <a:extLst>
                <a:ext uri="{FF2B5EF4-FFF2-40B4-BE49-F238E27FC236}">
                  <a16:creationId xmlns:a16="http://schemas.microsoft.com/office/drawing/2014/main" id="{FD9BE4D7-D2F3-7D4D-AA7B-C2B2446C7BD6}"/>
                </a:ext>
              </a:extLst>
            </p:cNvPr>
            <p:cNvSpPr>
              <a:spLocks noChangeArrowheads="1"/>
            </p:cNvSpPr>
            <p:nvPr/>
          </p:nvSpPr>
          <p:spPr bwMode="auto">
            <a:xfrm>
              <a:off x="5062" y="2958"/>
              <a:ext cx="127" cy="127"/>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34" name="Oval 37">
              <a:extLst>
                <a:ext uri="{FF2B5EF4-FFF2-40B4-BE49-F238E27FC236}">
                  <a16:creationId xmlns:a16="http://schemas.microsoft.com/office/drawing/2014/main" id="{4C948B19-F2FC-9245-9652-FFE3AAC2F1DD}"/>
                </a:ext>
              </a:extLst>
            </p:cNvPr>
            <p:cNvSpPr>
              <a:spLocks noChangeArrowheads="1"/>
            </p:cNvSpPr>
            <p:nvPr/>
          </p:nvSpPr>
          <p:spPr bwMode="auto">
            <a:xfrm>
              <a:off x="5241" y="2958"/>
              <a:ext cx="127" cy="127"/>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35" name="Oval 38">
              <a:extLst>
                <a:ext uri="{FF2B5EF4-FFF2-40B4-BE49-F238E27FC236}">
                  <a16:creationId xmlns:a16="http://schemas.microsoft.com/office/drawing/2014/main" id="{ECF69725-7F7E-A243-A604-C3AE37FE8D80}"/>
                </a:ext>
              </a:extLst>
            </p:cNvPr>
            <p:cNvSpPr>
              <a:spLocks noChangeArrowheads="1"/>
            </p:cNvSpPr>
            <p:nvPr/>
          </p:nvSpPr>
          <p:spPr bwMode="auto">
            <a:xfrm>
              <a:off x="4883" y="3137"/>
              <a:ext cx="127" cy="127"/>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36" name="Oval 39">
              <a:extLst>
                <a:ext uri="{FF2B5EF4-FFF2-40B4-BE49-F238E27FC236}">
                  <a16:creationId xmlns:a16="http://schemas.microsoft.com/office/drawing/2014/main" id="{FB1FCEAF-ABA5-8440-A842-8515DF4583A0}"/>
                </a:ext>
              </a:extLst>
            </p:cNvPr>
            <p:cNvSpPr>
              <a:spLocks noChangeArrowheads="1"/>
            </p:cNvSpPr>
            <p:nvPr/>
          </p:nvSpPr>
          <p:spPr bwMode="auto">
            <a:xfrm>
              <a:off x="5241" y="3137"/>
              <a:ext cx="127" cy="127"/>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grpSp>
      <p:sp>
        <p:nvSpPr>
          <p:cNvPr id="37" name="Line 40">
            <a:extLst>
              <a:ext uri="{FF2B5EF4-FFF2-40B4-BE49-F238E27FC236}">
                <a16:creationId xmlns:a16="http://schemas.microsoft.com/office/drawing/2014/main" id="{41CF6C33-ACB3-CB49-8974-EF94AFBF6E4B}"/>
              </a:ext>
            </a:extLst>
          </p:cNvPr>
          <p:cNvSpPr>
            <a:spLocks noChangeShapeType="1"/>
          </p:cNvSpPr>
          <p:nvPr/>
        </p:nvSpPr>
        <p:spPr bwMode="auto">
          <a:xfrm>
            <a:off x="304800" y="2819400"/>
            <a:ext cx="8229600" cy="0"/>
          </a:xfrm>
          <a:prstGeom prst="line">
            <a:avLst/>
          </a:prstGeom>
          <a:noFill/>
          <a:ln w="6350">
            <a:solidFill>
              <a:schemeClr val="tx1"/>
            </a:solidFill>
            <a:round/>
            <a:headEnd/>
            <a:tailEnd/>
          </a:ln>
          <a:extLst>
            <a:ext uri="{909E8E84-426E-40DD-AFC4-6F175D3DCCD1}">
              <a14:hiddenFill xmlns:a14="http://schemas.microsoft.com/office/drawing/2010/main">
                <a:noFill/>
              </a14:hiddenFill>
            </a:ext>
          </a:extLst>
        </p:spPr>
        <p:txBody>
          <a:bodyPr/>
          <a:lstStyle/>
          <a:p>
            <a:endParaRPr lang="en-CN"/>
          </a:p>
        </p:txBody>
      </p:sp>
      <p:sp>
        <p:nvSpPr>
          <p:cNvPr id="110595" name="Rectangle 3"/>
          <p:cNvSpPr>
            <a:spLocks noGrp="1" noChangeArrowheads="1"/>
          </p:cNvSpPr>
          <p:nvPr>
            <p:ph type="ctrTitle"/>
          </p:nvPr>
        </p:nvSpPr>
        <p:spPr>
          <a:xfrm>
            <a:off x="315913" y="466725"/>
            <a:ext cx="6781800" cy="2133600"/>
          </a:xfrm>
        </p:spPr>
        <p:txBody>
          <a:bodyPr/>
          <a:lstStyle>
            <a:lvl1pPr algn="r">
              <a:defRPr sz="4800"/>
            </a:lvl1pPr>
          </a:lstStyle>
          <a:p>
            <a:pPr lvl="0"/>
            <a:r>
              <a:rPr lang="en-GB" noProof="0"/>
              <a:t>Click to edit Master title style</a:t>
            </a:r>
          </a:p>
        </p:txBody>
      </p:sp>
      <p:sp>
        <p:nvSpPr>
          <p:cNvPr id="110596" name="Rectangle 4"/>
          <p:cNvSpPr>
            <a:spLocks noGrp="1" noChangeArrowheads="1"/>
          </p:cNvSpPr>
          <p:nvPr>
            <p:ph type="subTitle" idx="1"/>
          </p:nvPr>
        </p:nvSpPr>
        <p:spPr>
          <a:xfrm>
            <a:off x="849313" y="3049588"/>
            <a:ext cx="6248400" cy="2362200"/>
          </a:xfrm>
        </p:spPr>
        <p:txBody>
          <a:bodyPr/>
          <a:lstStyle>
            <a:lvl1pPr marL="0" indent="0" algn="r">
              <a:buFont typeface="Wingdings" charset="0"/>
              <a:buNone/>
              <a:defRPr sz="3200"/>
            </a:lvl1pPr>
          </a:lstStyle>
          <a:p>
            <a:pPr lvl="0"/>
            <a:r>
              <a:rPr lang="en-GB" noProof="0"/>
              <a:t>Click to edit Master subtitle style</a:t>
            </a:r>
          </a:p>
        </p:txBody>
      </p:sp>
      <p:sp>
        <p:nvSpPr>
          <p:cNvPr id="38" name="Rectangle 5">
            <a:extLst>
              <a:ext uri="{FF2B5EF4-FFF2-40B4-BE49-F238E27FC236}">
                <a16:creationId xmlns:a16="http://schemas.microsoft.com/office/drawing/2014/main" id="{F4B20189-7F71-6847-BB7B-3FF966D4AC82}"/>
              </a:ext>
            </a:extLst>
          </p:cNvPr>
          <p:cNvSpPr>
            <a:spLocks noGrp="1" noChangeArrowheads="1"/>
          </p:cNvSpPr>
          <p:nvPr>
            <p:ph type="dt" sz="half" idx="10"/>
          </p:nvPr>
        </p:nvSpPr>
        <p:spPr/>
        <p:txBody>
          <a:bodyPr/>
          <a:lstStyle>
            <a:lvl1pPr>
              <a:defRPr/>
            </a:lvl1pPr>
          </a:lstStyle>
          <a:p>
            <a:pPr>
              <a:defRPr/>
            </a:pPr>
            <a:endParaRPr lang="en-GB"/>
          </a:p>
        </p:txBody>
      </p:sp>
      <p:sp>
        <p:nvSpPr>
          <p:cNvPr id="39" name="Rectangle 6">
            <a:extLst>
              <a:ext uri="{FF2B5EF4-FFF2-40B4-BE49-F238E27FC236}">
                <a16:creationId xmlns:a16="http://schemas.microsoft.com/office/drawing/2014/main" id="{A00AF244-D51A-F846-9EDD-5D80FD55C6A1}"/>
              </a:ext>
            </a:extLst>
          </p:cNvPr>
          <p:cNvSpPr>
            <a:spLocks noGrp="1" noChangeArrowheads="1"/>
          </p:cNvSpPr>
          <p:nvPr>
            <p:ph type="ftr" sz="quarter" idx="11"/>
          </p:nvPr>
        </p:nvSpPr>
        <p:spPr/>
        <p:txBody>
          <a:bodyPr/>
          <a:lstStyle>
            <a:lvl1pPr>
              <a:defRPr/>
            </a:lvl1pPr>
          </a:lstStyle>
          <a:p>
            <a:pPr>
              <a:defRPr/>
            </a:pPr>
            <a:endParaRPr lang="en-GB"/>
          </a:p>
        </p:txBody>
      </p:sp>
      <p:sp>
        <p:nvSpPr>
          <p:cNvPr id="40" name="Rectangle 7">
            <a:extLst>
              <a:ext uri="{FF2B5EF4-FFF2-40B4-BE49-F238E27FC236}">
                <a16:creationId xmlns:a16="http://schemas.microsoft.com/office/drawing/2014/main" id="{6EE87126-2B2A-D848-83F2-89579EF1D835}"/>
              </a:ext>
            </a:extLst>
          </p:cNvPr>
          <p:cNvSpPr>
            <a:spLocks noGrp="1" noChangeArrowheads="1"/>
          </p:cNvSpPr>
          <p:nvPr>
            <p:ph type="sldNum" sz="quarter" idx="12"/>
          </p:nvPr>
        </p:nvSpPr>
        <p:spPr/>
        <p:txBody>
          <a:bodyPr/>
          <a:lstStyle>
            <a:lvl1pPr>
              <a:defRPr/>
            </a:lvl1pPr>
          </a:lstStyle>
          <a:p>
            <a:pPr>
              <a:defRPr/>
            </a:pPr>
            <a:fld id="{ADBA9240-9737-9B42-BA05-C1D81EC67940}" type="slidenum">
              <a:rPr lang="en-GB" altLang="en-CN"/>
              <a:pPr>
                <a:defRPr/>
              </a:pPr>
              <a:t>‹#›</a:t>
            </a:fld>
            <a:endParaRPr lang="en-GB" altLang="en-CN"/>
          </a:p>
        </p:txBody>
      </p:sp>
    </p:spTree>
    <p:extLst>
      <p:ext uri="{BB962C8B-B14F-4D97-AF65-F5344CB8AC3E}">
        <p14:creationId xmlns:p14="http://schemas.microsoft.com/office/powerpoint/2010/main" val="24213105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D0CF25C1-AA9C-0049-AC73-142E9EF4F58E}"/>
              </a:ext>
            </a:extLst>
          </p:cNvPr>
          <p:cNvSpPr>
            <a:spLocks noGrp="1" noChangeArrowheads="1"/>
          </p:cNvSpPr>
          <p:nvPr>
            <p:ph type="dt" sz="half" idx="10"/>
          </p:nvPr>
        </p:nvSpPr>
        <p:spPr>
          <a:ln/>
        </p:spPr>
        <p:txBody>
          <a:bodyPr/>
          <a:lstStyle>
            <a:lvl1pPr>
              <a:defRPr/>
            </a:lvl1pPr>
          </a:lstStyle>
          <a:p>
            <a:pPr>
              <a:defRPr/>
            </a:pPr>
            <a:endParaRPr lang="en-GB"/>
          </a:p>
        </p:txBody>
      </p:sp>
      <p:sp>
        <p:nvSpPr>
          <p:cNvPr id="5" name="Rectangle 6">
            <a:extLst>
              <a:ext uri="{FF2B5EF4-FFF2-40B4-BE49-F238E27FC236}">
                <a16:creationId xmlns:a16="http://schemas.microsoft.com/office/drawing/2014/main" id="{9CB7CB3D-1DF8-6A4F-994A-EA2EA2EEDB6D}"/>
              </a:ext>
            </a:extLst>
          </p:cNvPr>
          <p:cNvSpPr>
            <a:spLocks noGrp="1" noChangeArrowheads="1"/>
          </p:cNvSpPr>
          <p:nvPr>
            <p:ph type="ftr" sz="quarter" idx="11"/>
          </p:nvPr>
        </p:nvSpPr>
        <p:spPr>
          <a:ln/>
        </p:spPr>
        <p:txBody>
          <a:bodyPr/>
          <a:lstStyle>
            <a:lvl1pPr>
              <a:defRPr/>
            </a:lvl1pPr>
          </a:lstStyle>
          <a:p>
            <a:pPr>
              <a:defRPr/>
            </a:pPr>
            <a:endParaRPr lang="en-GB"/>
          </a:p>
        </p:txBody>
      </p:sp>
      <p:sp>
        <p:nvSpPr>
          <p:cNvPr id="6" name="Rectangle 7">
            <a:extLst>
              <a:ext uri="{FF2B5EF4-FFF2-40B4-BE49-F238E27FC236}">
                <a16:creationId xmlns:a16="http://schemas.microsoft.com/office/drawing/2014/main" id="{A01A6784-7B26-C946-AA25-DE558205C51E}"/>
              </a:ext>
            </a:extLst>
          </p:cNvPr>
          <p:cNvSpPr>
            <a:spLocks noGrp="1" noChangeArrowheads="1"/>
          </p:cNvSpPr>
          <p:nvPr>
            <p:ph type="sldNum" sz="quarter" idx="12"/>
          </p:nvPr>
        </p:nvSpPr>
        <p:spPr>
          <a:ln/>
        </p:spPr>
        <p:txBody>
          <a:bodyPr/>
          <a:lstStyle>
            <a:lvl1pPr>
              <a:defRPr/>
            </a:lvl1pPr>
          </a:lstStyle>
          <a:p>
            <a:pPr>
              <a:defRPr/>
            </a:pPr>
            <a:fld id="{A3A877F3-3771-1B42-9A0F-3319512976AD}" type="slidenum">
              <a:rPr lang="en-GB" altLang="en-CN"/>
              <a:pPr>
                <a:defRPr/>
              </a:pPr>
              <a:t>‹#›</a:t>
            </a:fld>
            <a:endParaRPr lang="en-GB" altLang="en-CN"/>
          </a:p>
        </p:txBody>
      </p:sp>
    </p:spTree>
    <p:extLst>
      <p:ext uri="{BB962C8B-B14F-4D97-AF65-F5344CB8AC3E}">
        <p14:creationId xmlns:p14="http://schemas.microsoft.com/office/powerpoint/2010/main" val="939702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2238"/>
            <a:ext cx="2057400" cy="600868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22238"/>
            <a:ext cx="6019800" cy="60086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31155D14-4192-F947-9F92-B7337FA89560}"/>
              </a:ext>
            </a:extLst>
          </p:cNvPr>
          <p:cNvSpPr>
            <a:spLocks noGrp="1" noChangeArrowheads="1"/>
          </p:cNvSpPr>
          <p:nvPr>
            <p:ph type="dt" sz="half" idx="10"/>
          </p:nvPr>
        </p:nvSpPr>
        <p:spPr>
          <a:ln/>
        </p:spPr>
        <p:txBody>
          <a:bodyPr/>
          <a:lstStyle>
            <a:lvl1pPr>
              <a:defRPr/>
            </a:lvl1pPr>
          </a:lstStyle>
          <a:p>
            <a:pPr>
              <a:defRPr/>
            </a:pPr>
            <a:endParaRPr lang="en-GB"/>
          </a:p>
        </p:txBody>
      </p:sp>
      <p:sp>
        <p:nvSpPr>
          <p:cNvPr id="5" name="Rectangle 6">
            <a:extLst>
              <a:ext uri="{FF2B5EF4-FFF2-40B4-BE49-F238E27FC236}">
                <a16:creationId xmlns:a16="http://schemas.microsoft.com/office/drawing/2014/main" id="{51893FA5-BC97-3344-91AE-EAEF14448F0A}"/>
              </a:ext>
            </a:extLst>
          </p:cNvPr>
          <p:cNvSpPr>
            <a:spLocks noGrp="1" noChangeArrowheads="1"/>
          </p:cNvSpPr>
          <p:nvPr>
            <p:ph type="ftr" sz="quarter" idx="11"/>
          </p:nvPr>
        </p:nvSpPr>
        <p:spPr>
          <a:ln/>
        </p:spPr>
        <p:txBody>
          <a:bodyPr/>
          <a:lstStyle>
            <a:lvl1pPr>
              <a:defRPr/>
            </a:lvl1pPr>
          </a:lstStyle>
          <a:p>
            <a:pPr>
              <a:defRPr/>
            </a:pPr>
            <a:endParaRPr lang="en-GB"/>
          </a:p>
        </p:txBody>
      </p:sp>
      <p:sp>
        <p:nvSpPr>
          <p:cNvPr id="6" name="Rectangle 7">
            <a:extLst>
              <a:ext uri="{FF2B5EF4-FFF2-40B4-BE49-F238E27FC236}">
                <a16:creationId xmlns:a16="http://schemas.microsoft.com/office/drawing/2014/main" id="{2B8FE20E-7C93-9C47-A0BC-0B7353201676}"/>
              </a:ext>
            </a:extLst>
          </p:cNvPr>
          <p:cNvSpPr>
            <a:spLocks noGrp="1" noChangeArrowheads="1"/>
          </p:cNvSpPr>
          <p:nvPr>
            <p:ph type="sldNum" sz="quarter" idx="12"/>
          </p:nvPr>
        </p:nvSpPr>
        <p:spPr>
          <a:ln/>
        </p:spPr>
        <p:txBody>
          <a:bodyPr/>
          <a:lstStyle>
            <a:lvl1pPr>
              <a:defRPr/>
            </a:lvl1pPr>
          </a:lstStyle>
          <a:p>
            <a:pPr>
              <a:defRPr/>
            </a:pPr>
            <a:fld id="{DBA100B1-989E-9D47-8593-D25D15941677}" type="slidenum">
              <a:rPr lang="en-GB" altLang="en-CN"/>
              <a:pPr>
                <a:defRPr/>
              </a:pPr>
              <a:t>‹#›</a:t>
            </a:fld>
            <a:endParaRPr lang="en-GB" altLang="en-CN"/>
          </a:p>
        </p:txBody>
      </p:sp>
    </p:spTree>
    <p:extLst>
      <p:ext uri="{BB962C8B-B14F-4D97-AF65-F5344CB8AC3E}">
        <p14:creationId xmlns:p14="http://schemas.microsoft.com/office/powerpoint/2010/main" val="4059746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360295AF-D2A8-2645-9324-17E61D36963B}"/>
              </a:ext>
            </a:extLst>
          </p:cNvPr>
          <p:cNvSpPr>
            <a:spLocks noGrp="1" noChangeArrowheads="1"/>
          </p:cNvSpPr>
          <p:nvPr>
            <p:ph type="dt" sz="half" idx="10"/>
          </p:nvPr>
        </p:nvSpPr>
        <p:spPr>
          <a:ln/>
        </p:spPr>
        <p:txBody>
          <a:bodyPr/>
          <a:lstStyle>
            <a:lvl1pPr>
              <a:defRPr/>
            </a:lvl1pPr>
          </a:lstStyle>
          <a:p>
            <a:pPr>
              <a:defRPr/>
            </a:pPr>
            <a:endParaRPr lang="en-GB"/>
          </a:p>
        </p:txBody>
      </p:sp>
      <p:sp>
        <p:nvSpPr>
          <p:cNvPr id="5" name="Rectangle 6">
            <a:extLst>
              <a:ext uri="{FF2B5EF4-FFF2-40B4-BE49-F238E27FC236}">
                <a16:creationId xmlns:a16="http://schemas.microsoft.com/office/drawing/2014/main" id="{7D1E25AD-B964-3846-84AE-EC29C4A7DFED}"/>
              </a:ext>
            </a:extLst>
          </p:cNvPr>
          <p:cNvSpPr>
            <a:spLocks noGrp="1" noChangeArrowheads="1"/>
          </p:cNvSpPr>
          <p:nvPr>
            <p:ph type="ftr" sz="quarter" idx="11"/>
          </p:nvPr>
        </p:nvSpPr>
        <p:spPr>
          <a:ln/>
        </p:spPr>
        <p:txBody>
          <a:bodyPr/>
          <a:lstStyle>
            <a:lvl1pPr>
              <a:defRPr/>
            </a:lvl1pPr>
          </a:lstStyle>
          <a:p>
            <a:pPr>
              <a:defRPr/>
            </a:pPr>
            <a:endParaRPr lang="en-GB"/>
          </a:p>
        </p:txBody>
      </p:sp>
      <p:sp>
        <p:nvSpPr>
          <p:cNvPr id="6" name="Rectangle 7">
            <a:extLst>
              <a:ext uri="{FF2B5EF4-FFF2-40B4-BE49-F238E27FC236}">
                <a16:creationId xmlns:a16="http://schemas.microsoft.com/office/drawing/2014/main" id="{4E827443-AC29-A84E-B12D-8F278C1EE4DD}"/>
              </a:ext>
            </a:extLst>
          </p:cNvPr>
          <p:cNvSpPr>
            <a:spLocks noGrp="1" noChangeArrowheads="1"/>
          </p:cNvSpPr>
          <p:nvPr>
            <p:ph type="sldNum" sz="quarter" idx="12"/>
          </p:nvPr>
        </p:nvSpPr>
        <p:spPr>
          <a:ln/>
        </p:spPr>
        <p:txBody>
          <a:bodyPr/>
          <a:lstStyle>
            <a:lvl1pPr>
              <a:defRPr/>
            </a:lvl1pPr>
          </a:lstStyle>
          <a:p>
            <a:pPr>
              <a:defRPr/>
            </a:pPr>
            <a:fld id="{AF34AFB4-9B68-2846-8DE6-E9E397F38B6B}" type="slidenum">
              <a:rPr lang="en-GB" altLang="en-CN"/>
              <a:pPr>
                <a:defRPr/>
              </a:pPr>
              <a:t>‹#›</a:t>
            </a:fld>
            <a:endParaRPr lang="en-GB" altLang="en-CN"/>
          </a:p>
        </p:txBody>
      </p:sp>
    </p:spTree>
    <p:extLst>
      <p:ext uri="{BB962C8B-B14F-4D97-AF65-F5344CB8AC3E}">
        <p14:creationId xmlns:p14="http://schemas.microsoft.com/office/powerpoint/2010/main" val="2986695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a:extLst>
              <a:ext uri="{FF2B5EF4-FFF2-40B4-BE49-F238E27FC236}">
                <a16:creationId xmlns:a16="http://schemas.microsoft.com/office/drawing/2014/main" id="{BA6E8DB1-5609-4C4B-92CF-CF465456AAD8}"/>
              </a:ext>
            </a:extLst>
          </p:cNvPr>
          <p:cNvSpPr>
            <a:spLocks noGrp="1" noChangeArrowheads="1"/>
          </p:cNvSpPr>
          <p:nvPr>
            <p:ph type="dt" sz="half" idx="10"/>
          </p:nvPr>
        </p:nvSpPr>
        <p:spPr>
          <a:ln/>
        </p:spPr>
        <p:txBody>
          <a:bodyPr/>
          <a:lstStyle>
            <a:lvl1pPr>
              <a:defRPr/>
            </a:lvl1pPr>
          </a:lstStyle>
          <a:p>
            <a:pPr>
              <a:defRPr/>
            </a:pPr>
            <a:endParaRPr lang="en-GB"/>
          </a:p>
        </p:txBody>
      </p:sp>
      <p:sp>
        <p:nvSpPr>
          <p:cNvPr id="5" name="Rectangle 6">
            <a:extLst>
              <a:ext uri="{FF2B5EF4-FFF2-40B4-BE49-F238E27FC236}">
                <a16:creationId xmlns:a16="http://schemas.microsoft.com/office/drawing/2014/main" id="{A6AF5F85-2A4C-6A43-9CCA-C2D81FC859BF}"/>
              </a:ext>
            </a:extLst>
          </p:cNvPr>
          <p:cNvSpPr>
            <a:spLocks noGrp="1" noChangeArrowheads="1"/>
          </p:cNvSpPr>
          <p:nvPr>
            <p:ph type="ftr" sz="quarter" idx="11"/>
          </p:nvPr>
        </p:nvSpPr>
        <p:spPr>
          <a:ln/>
        </p:spPr>
        <p:txBody>
          <a:bodyPr/>
          <a:lstStyle>
            <a:lvl1pPr>
              <a:defRPr/>
            </a:lvl1pPr>
          </a:lstStyle>
          <a:p>
            <a:pPr>
              <a:defRPr/>
            </a:pPr>
            <a:endParaRPr lang="en-GB"/>
          </a:p>
        </p:txBody>
      </p:sp>
      <p:sp>
        <p:nvSpPr>
          <p:cNvPr id="6" name="Rectangle 7">
            <a:extLst>
              <a:ext uri="{FF2B5EF4-FFF2-40B4-BE49-F238E27FC236}">
                <a16:creationId xmlns:a16="http://schemas.microsoft.com/office/drawing/2014/main" id="{BFD5D8D1-1233-C846-95ED-10EAB5821423}"/>
              </a:ext>
            </a:extLst>
          </p:cNvPr>
          <p:cNvSpPr>
            <a:spLocks noGrp="1" noChangeArrowheads="1"/>
          </p:cNvSpPr>
          <p:nvPr>
            <p:ph type="sldNum" sz="quarter" idx="12"/>
          </p:nvPr>
        </p:nvSpPr>
        <p:spPr>
          <a:ln/>
        </p:spPr>
        <p:txBody>
          <a:bodyPr/>
          <a:lstStyle>
            <a:lvl1pPr>
              <a:defRPr/>
            </a:lvl1pPr>
          </a:lstStyle>
          <a:p>
            <a:pPr>
              <a:defRPr/>
            </a:pPr>
            <a:fld id="{4C0A7B2C-5E96-374C-9F01-8B25862A9574}" type="slidenum">
              <a:rPr lang="en-GB" altLang="en-CN"/>
              <a:pPr>
                <a:defRPr/>
              </a:pPr>
              <a:t>‹#›</a:t>
            </a:fld>
            <a:endParaRPr lang="en-GB" altLang="en-CN"/>
          </a:p>
        </p:txBody>
      </p:sp>
    </p:spTree>
    <p:extLst>
      <p:ext uri="{BB962C8B-B14F-4D97-AF65-F5344CB8AC3E}">
        <p14:creationId xmlns:p14="http://schemas.microsoft.com/office/powerpoint/2010/main" val="915582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719263"/>
            <a:ext cx="4038600" cy="4411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719263"/>
            <a:ext cx="4038600" cy="4411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a:extLst>
              <a:ext uri="{FF2B5EF4-FFF2-40B4-BE49-F238E27FC236}">
                <a16:creationId xmlns:a16="http://schemas.microsoft.com/office/drawing/2014/main" id="{518B9DD1-A945-F246-B75E-EEA8F3276821}"/>
              </a:ext>
            </a:extLst>
          </p:cNvPr>
          <p:cNvSpPr>
            <a:spLocks noGrp="1" noChangeArrowheads="1"/>
          </p:cNvSpPr>
          <p:nvPr>
            <p:ph type="dt" sz="half" idx="10"/>
          </p:nvPr>
        </p:nvSpPr>
        <p:spPr>
          <a:ln/>
        </p:spPr>
        <p:txBody>
          <a:bodyPr/>
          <a:lstStyle>
            <a:lvl1pPr>
              <a:defRPr/>
            </a:lvl1pPr>
          </a:lstStyle>
          <a:p>
            <a:pPr>
              <a:defRPr/>
            </a:pPr>
            <a:endParaRPr lang="en-GB"/>
          </a:p>
        </p:txBody>
      </p:sp>
      <p:sp>
        <p:nvSpPr>
          <p:cNvPr id="6" name="Rectangle 6">
            <a:extLst>
              <a:ext uri="{FF2B5EF4-FFF2-40B4-BE49-F238E27FC236}">
                <a16:creationId xmlns:a16="http://schemas.microsoft.com/office/drawing/2014/main" id="{9FC0417B-3964-254D-BE2A-CCD2D99FBE81}"/>
              </a:ext>
            </a:extLst>
          </p:cNvPr>
          <p:cNvSpPr>
            <a:spLocks noGrp="1" noChangeArrowheads="1"/>
          </p:cNvSpPr>
          <p:nvPr>
            <p:ph type="ftr" sz="quarter" idx="11"/>
          </p:nvPr>
        </p:nvSpPr>
        <p:spPr>
          <a:ln/>
        </p:spPr>
        <p:txBody>
          <a:bodyPr/>
          <a:lstStyle>
            <a:lvl1pPr>
              <a:defRPr/>
            </a:lvl1pPr>
          </a:lstStyle>
          <a:p>
            <a:pPr>
              <a:defRPr/>
            </a:pPr>
            <a:endParaRPr lang="en-GB"/>
          </a:p>
        </p:txBody>
      </p:sp>
      <p:sp>
        <p:nvSpPr>
          <p:cNvPr id="7" name="Rectangle 7">
            <a:extLst>
              <a:ext uri="{FF2B5EF4-FFF2-40B4-BE49-F238E27FC236}">
                <a16:creationId xmlns:a16="http://schemas.microsoft.com/office/drawing/2014/main" id="{2FB5EA4A-0EDD-FC4A-8947-747F7822829B}"/>
              </a:ext>
            </a:extLst>
          </p:cNvPr>
          <p:cNvSpPr>
            <a:spLocks noGrp="1" noChangeArrowheads="1"/>
          </p:cNvSpPr>
          <p:nvPr>
            <p:ph type="sldNum" sz="quarter" idx="12"/>
          </p:nvPr>
        </p:nvSpPr>
        <p:spPr>
          <a:ln/>
        </p:spPr>
        <p:txBody>
          <a:bodyPr/>
          <a:lstStyle>
            <a:lvl1pPr>
              <a:defRPr/>
            </a:lvl1pPr>
          </a:lstStyle>
          <a:p>
            <a:pPr>
              <a:defRPr/>
            </a:pPr>
            <a:fld id="{8297BF88-7317-A94A-8791-1A8C8A45EE60}" type="slidenum">
              <a:rPr lang="en-GB" altLang="en-CN"/>
              <a:pPr>
                <a:defRPr/>
              </a:pPr>
              <a:t>‹#›</a:t>
            </a:fld>
            <a:endParaRPr lang="en-GB" altLang="en-CN"/>
          </a:p>
        </p:txBody>
      </p:sp>
    </p:spTree>
    <p:extLst>
      <p:ext uri="{BB962C8B-B14F-4D97-AF65-F5344CB8AC3E}">
        <p14:creationId xmlns:p14="http://schemas.microsoft.com/office/powerpoint/2010/main" val="1642325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a:extLst>
              <a:ext uri="{FF2B5EF4-FFF2-40B4-BE49-F238E27FC236}">
                <a16:creationId xmlns:a16="http://schemas.microsoft.com/office/drawing/2014/main" id="{278E8515-2257-F743-AB93-EB1D48D65549}"/>
              </a:ext>
            </a:extLst>
          </p:cNvPr>
          <p:cNvSpPr>
            <a:spLocks noGrp="1" noChangeArrowheads="1"/>
          </p:cNvSpPr>
          <p:nvPr>
            <p:ph type="dt" sz="half" idx="10"/>
          </p:nvPr>
        </p:nvSpPr>
        <p:spPr>
          <a:ln/>
        </p:spPr>
        <p:txBody>
          <a:bodyPr/>
          <a:lstStyle>
            <a:lvl1pPr>
              <a:defRPr/>
            </a:lvl1pPr>
          </a:lstStyle>
          <a:p>
            <a:pPr>
              <a:defRPr/>
            </a:pPr>
            <a:endParaRPr lang="en-GB"/>
          </a:p>
        </p:txBody>
      </p:sp>
      <p:sp>
        <p:nvSpPr>
          <p:cNvPr id="8" name="Rectangle 6">
            <a:extLst>
              <a:ext uri="{FF2B5EF4-FFF2-40B4-BE49-F238E27FC236}">
                <a16:creationId xmlns:a16="http://schemas.microsoft.com/office/drawing/2014/main" id="{E6AE7878-9D54-134F-B073-A54A1794B7F5}"/>
              </a:ext>
            </a:extLst>
          </p:cNvPr>
          <p:cNvSpPr>
            <a:spLocks noGrp="1" noChangeArrowheads="1"/>
          </p:cNvSpPr>
          <p:nvPr>
            <p:ph type="ftr" sz="quarter" idx="11"/>
          </p:nvPr>
        </p:nvSpPr>
        <p:spPr>
          <a:ln/>
        </p:spPr>
        <p:txBody>
          <a:bodyPr/>
          <a:lstStyle>
            <a:lvl1pPr>
              <a:defRPr/>
            </a:lvl1pPr>
          </a:lstStyle>
          <a:p>
            <a:pPr>
              <a:defRPr/>
            </a:pPr>
            <a:endParaRPr lang="en-GB"/>
          </a:p>
        </p:txBody>
      </p:sp>
      <p:sp>
        <p:nvSpPr>
          <p:cNvPr id="9" name="Rectangle 7">
            <a:extLst>
              <a:ext uri="{FF2B5EF4-FFF2-40B4-BE49-F238E27FC236}">
                <a16:creationId xmlns:a16="http://schemas.microsoft.com/office/drawing/2014/main" id="{AF86BE98-A8F6-9844-9EA3-210107D0CFE8}"/>
              </a:ext>
            </a:extLst>
          </p:cNvPr>
          <p:cNvSpPr>
            <a:spLocks noGrp="1" noChangeArrowheads="1"/>
          </p:cNvSpPr>
          <p:nvPr>
            <p:ph type="sldNum" sz="quarter" idx="12"/>
          </p:nvPr>
        </p:nvSpPr>
        <p:spPr>
          <a:ln/>
        </p:spPr>
        <p:txBody>
          <a:bodyPr/>
          <a:lstStyle>
            <a:lvl1pPr>
              <a:defRPr/>
            </a:lvl1pPr>
          </a:lstStyle>
          <a:p>
            <a:pPr>
              <a:defRPr/>
            </a:pPr>
            <a:fld id="{1FB7399A-B86F-B645-B37A-3CB29DB76554}" type="slidenum">
              <a:rPr lang="en-GB" altLang="en-CN"/>
              <a:pPr>
                <a:defRPr/>
              </a:pPr>
              <a:t>‹#›</a:t>
            </a:fld>
            <a:endParaRPr lang="en-GB" altLang="en-CN"/>
          </a:p>
        </p:txBody>
      </p:sp>
    </p:spTree>
    <p:extLst>
      <p:ext uri="{BB962C8B-B14F-4D97-AF65-F5344CB8AC3E}">
        <p14:creationId xmlns:p14="http://schemas.microsoft.com/office/powerpoint/2010/main" val="1043554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a:extLst>
              <a:ext uri="{FF2B5EF4-FFF2-40B4-BE49-F238E27FC236}">
                <a16:creationId xmlns:a16="http://schemas.microsoft.com/office/drawing/2014/main" id="{50627F71-1848-1749-BA37-E1FCA1B95ACD}"/>
              </a:ext>
            </a:extLst>
          </p:cNvPr>
          <p:cNvSpPr>
            <a:spLocks noGrp="1" noChangeArrowheads="1"/>
          </p:cNvSpPr>
          <p:nvPr>
            <p:ph type="dt" sz="half" idx="10"/>
          </p:nvPr>
        </p:nvSpPr>
        <p:spPr>
          <a:ln/>
        </p:spPr>
        <p:txBody>
          <a:bodyPr/>
          <a:lstStyle>
            <a:lvl1pPr>
              <a:defRPr/>
            </a:lvl1pPr>
          </a:lstStyle>
          <a:p>
            <a:pPr>
              <a:defRPr/>
            </a:pPr>
            <a:endParaRPr lang="en-GB"/>
          </a:p>
        </p:txBody>
      </p:sp>
      <p:sp>
        <p:nvSpPr>
          <p:cNvPr id="4" name="Rectangle 6">
            <a:extLst>
              <a:ext uri="{FF2B5EF4-FFF2-40B4-BE49-F238E27FC236}">
                <a16:creationId xmlns:a16="http://schemas.microsoft.com/office/drawing/2014/main" id="{CED9488D-931C-D043-B14A-5B5CF876EBA1}"/>
              </a:ext>
            </a:extLst>
          </p:cNvPr>
          <p:cNvSpPr>
            <a:spLocks noGrp="1" noChangeArrowheads="1"/>
          </p:cNvSpPr>
          <p:nvPr>
            <p:ph type="ftr" sz="quarter" idx="11"/>
          </p:nvPr>
        </p:nvSpPr>
        <p:spPr>
          <a:ln/>
        </p:spPr>
        <p:txBody>
          <a:bodyPr/>
          <a:lstStyle>
            <a:lvl1pPr>
              <a:defRPr/>
            </a:lvl1pPr>
          </a:lstStyle>
          <a:p>
            <a:pPr>
              <a:defRPr/>
            </a:pPr>
            <a:endParaRPr lang="en-GB"/>
          </a:p>
        </p:txBody>
      </p:sp>
      <p:sp>
        <p:nvSpPr>
          <p:cNvPr id="5" name="Rectangle 7">
            <a:extLst>
              <a:ext uri="{FF2B5EF4-FFF2-40B4-BE49-F238E27FC236}">
                <a16:creationId xmlns:a16="http://schemas.microsoft.com/office/drawing/2014/main" id="{4521F06F-379D-4B44-8204-5A2B625EE30E}"/>
              </a:ext>
            </a:extLst>
          </p:cNvPr>
          <p:cNvSpPr>
            <a:spLocks noGrp="1" noChangeArrowheads="1"/>
          </p:cNvSpPr>
          <p:nvPr>
            <p:ph type="sldNum" sz="quarter" idx="12"/>
          </p:nvPr>
        </p:nvSpPr>
        <p:spPr>
          <a:ln/>
        </p:spPr>
        <p:txBody>
          <a:bodyPr/>
          <a:lstStyle>
            <a:lvl1pPr>
              <a:defRPr/>
            </a:lvl1pPr>
          </a:lstStyle>
          <a:p>
            <a:pPr>
              <a:defRPr/>
            </a:pPr>
            <a:fld id="{54B4639A-9114-854B-BEAC-FC0F7BE0BCBF}" type="slidenum">
              <a:rPr lang="en-GB" altLang="en-CN"/>
              <a:pPr>
                <a:defRPr/>
              </a:pPr>
              <a:t>‹#›</a:t>
            </a:fld>
            <a:endParaRPr lang="en-GB" altLang="en-CN"/>
          </a:p>
        </p:txBody>
      </p:sp>
    </p:spTree>
    <p:extLst>
      <p:ext uri="{BB962C8B-B14F-4D97-AF65-F5344CB8AC3E}">
        <p14:creationId xmlns:p14="http://schemas.microsoft.com/office/powerpoint/2010/main" val="1943587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62923714-F55E-FF4F-B028-FCB08C5A429A}"/>
              </a:ext>
            </a:extLst>
          </p:cNvPr>
          <p:cNvSpPr>
            <a:spLocks noGrp="1" noChangeArrowheads="1"/>
          </p:cNvSpPr>
          <p:nvPr>
            <p:ph type="dt" sz="half" idx="10"/>
          </p:nvPr>
        </p:nvSpPr>
        <p:spPr>
          <a:ln/>
        </p:spPr>
        <p:txBody>
          <a:bodyPr/>
          <a:lstStyle>
            <a:lvl1pPr>
              <a:defRPr/>
            </a:lvl1pPr>
          </a:lstStyle>
          <a:p>
            <a:pPr>
              <a:defRPr/>
            </a:pPr>
            <a:endParaRPr lang="en-GB"/>
          </a:p>
        </p:txBody>
      </p:sp>
      <p:sp>
        <p:nvSpPr>
          <p:cNvPr id="3" name="Rectangle 6">
            <a:extLst>
              <a:ext uri="{FF2B5EF4-FFF2-40B4-BE49-F238E27FC236}">
                <a16:creationId xmlns:a16="http://schemas.microsoft.com/office/drawing/2014/main" id="{6D31E673-D342-FF42-9129-50EF00E40C31}"/>
              </a:ext>
            </a:extLst>
          </p:cNvPr>
          <p:cNvSpPr>
            <a:spLocks noGrp="1" noChangeArrowheads="1"/>
          </p:cNvSpPr>
          <p:nvPr>
            <p:ph type="ftr" sz="quarter" idx="11"/>
          </p:nvPr>
        </p:nvSpPr>
        <p:spPr>
          <a:ln/>
        </p:spPr>
        <p:txBody>
          <a:bodyPr/>
          <a:lstStyle>
            <a:lvl1pPr>
              <a:defRPr/>
            </a:lvl1pPr>
          </a:lstStyle>
          <a:p>
            <a:pPr>
              <a:defRPr/>
            </a:pPr>
            <a:endParaRPr lang="en-GB"/>
          </a:p>
        </p:txBody>
      </p:sp>
      <p:sp>
        <p:nvSpPr>
          <p:cNvPr id="4" name="Rectangle 7">
            <a:extLst>
              <a:ext uri="{FF2B5EF4-FFF2-40B4-BE49-F238E27FC236}">
                <a16:creationId xmlns:a16="http://schemas.microsoft.com/office/drawing/2014/main" id="{92CAE715-A7FC-5348-9709-DA28F4C36DF1}"/>
              </a:ext>
            </a:extLst>
          </p:cNvPr>
          <p:cNvSpPr>
            <a:spLocks noGrp="1" noChangeArrowheads="1"/>
          </p:cNvSpPr>
          <p:nvPr>
            <p:ph type="sldNum" sz="quarter" idx="12"/>
          </p:nvPr>
        </p:nvSpPr>
        <p:spPr>
          <a:ln/>
        </p:spPr>
        <p:txBody>
          <a:bodyPr/>
          <a:lstStyle>
            <a:lvl1pPr>
              <a:defRPr/>
            </a:lvl1pPr>
          </a:lstStyle>
          <a:p>
            <a:pPr>
              <a:defRPr/>
            </a:pPr>
            <a:fld id="{2F06F421-5618-1E4F-ADDC-C7DCE5CCAA97}" type="slidenum">
              <a:rPr lang="en-GB" altLang="en-CN"/>
              <a:pPr>
                <a:defRPr/>
              </a:pPr>
              <a:t>‹#›</a:t>
            </a:fld>
            <a:endParaRPr lang="en-GB" altLang="en-CN"/>
          </a:p>
        </p:txBody>
      </p:sp>
    </p:spTree>
    <p:extLst>
      <p:ext uri="{BB962C8B-B14F-4D97-AF65-F5344CB8AC3E}">
        <p14:creationId xmlns:p14="http://schemas.microsoft.com/office/powerpoint/2010/main" val="1236837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7145BE6C-7B55-3F46-9FA8-DF5FC1A380BC}"/>
              </a:ext>
            </a:extLst>
          </p:cNvPr>
          <p:cNvSpPr>
            <a:spLocks noGrp="1" noChangeArrowheads="1"/>
          </p:cNvSpPr>
          <p:nvPr>
            <p:ph type="dt" sz="half" idx="10"/>
          </p:nvPr>
        </p:nvSpPr>
        <p:spPr>
          <a:ln/>
        </p:spPr>
        <p:txBody>
          <a:bodyPr/>
          <a:lstStyle>
            <a:lvl1pPr>
              <a:defRPr/>
            </a:lvl1pPr>
          </a:lstStyle>
          <a:p>
            <a:pPr>
              <a:defRPr/>
            </a:pPr>
            <a:endParaRPr lang="en-GB"/>
          </a:p>
        </p:txBody>
      </p:sp>
      <p:sp>
        <p:nvSpPr>
          <p:cNvPr id="6" name="Rectangle 6">
            <a:extLst>
              <a:ext uri="{FF2B5EF4-FFF2-40B4-BE49-F238E27FC236}">
                <a16:creationId xmlns:a16="http://schemas.microsoft.com/office/drawing/2014/main" id="{3BB448D0-C34E-7D46-91FD-FD377673F1F3}"/>
              </a:ext>
            </a:extLst>
          </p:cNvPr>
          <p:cNvSpPr>
            <a:spLocks noGrp="1" noChangeArrowheads="1"/>
          </p:cNvSpPr>
          <p:nvPr>
            <p:ph type="ftr" sz="quarter" idx="11"/>
          </p:nvPr>
        </p:nvSpPr>
        <p:spPr>
          <a:ln/>
        </p:spPr>
        <p:txBody>
          <a:bodyPr/>
          <a:lstStyle>
            <a:lvl1pPr>
              <a:defRPr/>
            </a:lvl1pPr>
          </a:lstStyle>
          <a:p>
            <a:pPr>
              <a:defRPr/>
            </a:pPr>
            <a:endParaRPr lang="en-GB"/>
          </a:p>
        </p:txBody>
      </p:sp>
      <p:sp>
        <p:nvSpPr>
          <p:cNvPr id="7" name="Rectangle 7">
            <a:extLst>
              <a:ext uri="{FF2B5EF4-FFF2-40B4-BE49-F238E27FC236}">
                <a16:creationId xmlns:a16="http://schemas.microsoft.com/office/drawing/2014/main" id="{2E6E60AD-137A-1848-9A0F-D536748F85D2}"/>
              </a:ext>
            </a:extLst>
          </p:cNvPr>
          <p:cNvSpPr>
            <a:spLocks noGrp="1" noChangeArrowheads="1"/>
          </p:cNvSpPr>
          <p:nvPr>
            <p:ph type="sldNum" sz="quarter" idx="12"/>
          </p:nvPr>
        </p:nvSpPr>
        <p:spPr>
          <a:ln/>
        </p:spPr>
        <p:txBody>
          <a:bodyPr/>
          <a:lstStyle>
            <a:lvl1pPr>
              <a:defRPr/>
            </a:lvl1pPr>
          </a:lstStyle>
          <a:p>
            <a:pPr>
              <a:defRPr/>
            </a:pPr>
            <a:fld id="{A8073F1F-03EA-6D40-A084-4CDF09C7DA16}" type="slidenum">
              <a:rPr lang="en-GB" altLang="en-CN"/>
              <a:pPr>
                <a:defRPr/>
              </a:pPr>
              <a:t>‹#›</a:t>
            </a:fld>
            <a:endParaRPr lang="en-GB" altLang="en-CN"/>
          </a:p>
        </p:txBody>
      </p:sp>
    </p:spTree>
    <p:extLst>
      <p:ext uri="{BB962C8B-B14F-4D97-AF65-F5344CB8AC3E}">
        <p14:creationId xmlns:p14="http://schemas.microsoft.com/office/powerpoint/2010/main" val="838378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E091A67D-DF34-B64D-9AA6-5F97B2CC7496}"/>
              </a:ext>
            </a:extLst>
          </p:cNvPr>
          <p:cNvSpPr>
            <a:spLocks noGrp="1" noChangeArrowheads="1"/>
          </p:cNvSpPr>
          <p:nvPr>
            <p:ph type="dt" sz="half" idx="10"/>
          </p:nvPr>
        </p:nvSpPr>
        <p:spPr>
          <a:ln/>
        </p:spPr>
        <p:txBody>
          <a:bodyPr/>
          <a:lstStyle>
            <a:lvl1pPr>
              <a:defRPr/>
            </a:lvl1pPr>
          </a:lstStyle>
          <a:p>
            <a:pPr>
              <a:defRPr/>
            </a:pPr>
            <a:endParaRPr lang="en-GB"/>
          </a:p>
        </p:txBody>
      </p:sp>
      <p:sp>
        <p:nvSpPr>
          <p:cNvPr id="6" name="Rectangle 6">
            <a:extLst>
              <a:ext uri="{FF2B5EF4-FFF2-40B4-BE49-F238E27FC236}">
                <a16:creationId xmlns:a16="http://schemas.microsoft.com/office/drawing/2014/main" id="{035D2585-C66B-6141-B71B-2D2715BC890B}"/>
              </a:ext>
            </a:extLst>
          </p:cNvPr>
          <p:cNvSpPr>
            <a:spLocks noGrp="1" noChangeArrowheads="1"/>
          </p:cNvSpPr>
          <p:nvPr>
            <p:ph type="ftr" sz="quarter" idx="11"/>
          </p:nvPr>
        </p:nvSpPr>
        <p:spPr>
          <a:ln/>
        </p:spPr>
        <p:txBody>
          <a:bodyPr/>
          <a:lstStyle>
            <a:lvl1pPr>
              <a:defRPr/>
            </a:lvl1pPr>
          </a:lstStyle>
          <a:p>
            <a:pPr>
              <a:defRPr/>
            </a:pPr>
            <a:endParaRPr lang="en-GB"/>
          </a:p>
        </p:txBody>
      </p:sp>
      <p:sp>
        <p:nvSpPr>
          <p:cNvPr id="7" name="Rectangle 7">
            <a:extLst>
              <a:ext uri="{FF2B5EF4-FFF2-40B4-BE49-F238E27FC236}">
                <a16:creationId xmlns:a16="http://schemas.microsoft.com/office/drawing/2014/main" id="{908D577A-0AE7-5F4E-A85C-3A24BE03B2D6}"/>
              </a:ext>
            </a:extLst>
          </p:cNvPr>
          <p:cNvSpPr>
            <a:spLocks noGrp="1" noChangeArrowheads="1"/>
          </p:cNvSpPr>
          <p:nvPr>
            <p:ph type="sldNum" sz="quarter" idx="12"/>
          </p:nvPr>
        </p:nvSpPr>
        <p:spPr>
          <a:ln/>
        </p:spPr>
        <p:txBody>
          <a:bodyPr/>
          <a:lstStyle>
            <a:lvl1pPr>
              <a:defRPr/>
            </a:lvl1pPr>
          </a:lstStyle>
          <a:p>
            <a:pPr>
              <a:defRPr/>
            </a:pPr>
            <a:fld id="{1A366FF8-BBD9-5343-BE5B-62700FA0692B}" type="slidenum">
              <a:rPr lang="en-GB" altLang="en-CN"/>
              <a:pPr>
                <a:defRPr/>
              </a:pPr>
              <a:t>‹#›</a:t>
            </a:fld>
            <a:endParaRPr lang="en-GB" altLang="en-CN"/>
          </a:p>
        </p:txBody>
      </p:sp>
    </p:spTree>
    <p:extLst>
      <p:ext uri="{BB962C8B-B14F-4D97-AF65-F5344CB8AC3E}">
        <p14:creationId xmlns:p14="http://schemas.microsoft.com/office/powerpoint/2010/main" val="20163283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2">
            <a:extLst>
              <a:ext uri="{FF2B5EF4-FFF2-40B4-BE49-F238E27FC236}">
                <a16:creationId xmlns:a16="http://schemas.microsoft.com/office/drawing/2014/main" id="{1C6A054B-FF47-B147-9F03-789DF18312AA}"/>
              </a:ext>
            </a:extLst>
          </p:cNvPr>
          <p:cNvSpPr>
            <a:spLocks noChangeShapeType="1"/>
          </p:cNvSpPr>
          <p:nvPr/>
        </p:nvSpPr>
        <p:spPr bwMode="auto">
          <a:xfrm>
            <a:off x="7962900" y="152400"/>
            <a:ext cx="0" cy="1524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CN"/>
          </a:p>
        </p:txBody>
      </p:sp>
      <p:sp>
        <p:nvSpPr>
          <p:cNvPr id="1027" name="Rectangle 3">
            <a:extLst>
              <a:ext uri="{FF2B5EF4-FFF2-40B4-BE49-F238E27FC236}">
                <a16:creationId xmlns:a16="http://schemas.microsoft.com/office/drawing/2014/main" id="{3692F915-8D9F-CB4D-AE6E-62ADF93D529B}"/>
              </a:ext>
            </a:extLst>
          </p:cNvPr>
          <p:cNvSpPr>
            <a:spLocks noGrp="1" noChangeArrowheads="1"/>
          </p:cNvSpPr>
          <p:nvPr>
            <p:ph type="title"/>
          </p:nvPr>
        </p:nvSpPr>
        <p:spPr bwMode="auto">
          <a:xfrm>
            <a:off x="457200" y="122238"/>
            <a:ext cx="75438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GB" altLang="en-CN"/>
              <a:t>Click to edit Master title style</a:t>
            </a:r>
          </a:p>
        </p:txBody>
      </p:sp>
      <p:sp>
        <p:nvSpPr>
          <p:cNvPr id="1028" name="Rectangle 4">
            <a:extLst>
              <a:ext uri="{FF2B5EF4-FFF2-40B4-BE49-F238E27FC236}">
                <a16:creationId xmlns:a16="http://schemas.microsoft.com/office/drawing/2014/main" id="{E6070958-D554-1047-A2FA-B4D47C4FB684}"/>
              </a:ext>
            </a:extLst>
          </p:cNvPr>
          <p:cNvSpPr>
            <a:spLocks noGrp="1" noChangeArrowheads="1"/>
          </p:cNvSpPr>
          <p:nvPr>
            <p:ph type="body" idx="1"/>
          </p:nvPr>
        </p:nvSpPr>
        <p:spPr bwMode="auto">
          <a:xfrm>
            <a:off x="457200" y="1719263"/>
            <a:ext cx="8229600" cy="4411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CN"/>
              <a:t>Click to edit Master text styles</a:t>
            </a:r>
          </a:p>
          <a:p>
            <a:pPr lvl="1"/>
            <a:r>
              <a:rPr lang="en-GB" altLang="en-CN"/>
              <a:t>Second level</a:t>
            </a:r>
          </a:p>
          <a:p>
            <a:pPr lvl="2"/>
            <a:r>
              <a:rPr lang="en-GB" altLang="en-CN"/>
              <a:t>Third level</a:t>
            </a:r>
          </a:p>
          <a:p>
            <a:pPr lvl="3"/>
            <a:r>
              <a:rPr lang="en-GB" altLang="en-CN"/>
              <a:t>Fourth level</a:t>
            </a:r>
          </a:p>
          <a:p>
            <a:pPr lvl="4"/>
            <a:r>
              <a:rPr lang="en-GB" altLang="en-CN"/>
              <a:t>Fifth level</a:t>
            </a:r>
          </a:p>
        </p:txBody>
      </p:sp>
      <p:sp>
        <p:nvSpPr>
          <p:cNvPr id="109573" name="Rectangle 5">
            <a:extLst>
              <a:ext uri="{FF2B5EF4-FFF2-40B4-BE49-F238E27FC236}">
                <a16:creationId xmlns:a16="http://schemas.microsoft.com/office/drawing/2014/main" id="{AFB58A1A-9FF7-BB4D-AF3B-D80A2CC699B2}"/>
              </a:ext>
            </a:extLst>
          </p:cNvPr>
          <p:cNvSpPr>
            <a:spLocks noGrp="1" noChangeArrowheads="1"/>
          </p:cNvSpPr>
          <p:nvPr>
            <p:ph type="dt" sz="half" idx="2"/>
          </p:nvPr>
        </p:nvSpPr>
        <p:spPr bwMode="auto">
          <a:xfrm>
            <a:off x="457200" y="6248400"/>
            <a:ext cx="21336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000">
                <a:latin typeface="Arial" charset="0"/>
                <a:ea typeface="ＭＳ Ｐゴシック" charset="0"/>
                <a:cs typeface="+mn-cs"/>
              </a:defRPr>
            </a:lvl1pPr>
          </a:lstStyle>
          <a:p>
            <a:pPr>
              <a:defRPr/>
            </a:pPr>
            <a:endParaRPr lang="en-GB"/>
          </a:p>
        </p:txBody>
      </p:sp>
      <p:sp>
        <p:nvSpPr>
          <p:cNvPr id="109574" name="Rectangle 6">
            <a:extLst>
              <a:ext uri="{FF2B5EF4-FFF2-40B4-BE49-F238E27FC236}">
                <a16:creationId xmlns:a16="http://schemas.microsoft.com/office/drawing/2014/main" id="{EC853592-8239-4342-9D06-C9492ACA8028}"/>
              </a:ext>
            </a:extLst>
          </p:cNvPr>
          <p:cNvSpPr>
            <a:spLocks noGrp="1" noChangeArrowheads="1"/>
          </p:cNvSpPr>
          <p:nvPr>
            <p:ph type="ftr" sz="quarter" idx="3"/>
          </p:nvPr>
        </p:nvSpPr>
        <p:spPr bwMode="auto">
          <a:xfrm>
            <a:off x="3124200" y="6248400"/>
            <a:ext cx="28956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000">
                <a:latin typeface="Arial" charset="0"/>
                <a:ea typeface="ＭＳ Ｐゴシック" charset="0"/>
                <a:cs typeface="+mn-cs"/>
              </a:defRPr>
            </a:lvl1pPr>
          </a:lstStyle>
          <a:p>
            <a:pPr>
              <a:defRPr/>
            </a:pPr>
            <a:endParaRPr lang="en-GB"/>
          </a:p>
        </p:txBody>
      </p:sp>
      <p:sp>
        <p:nvSpPr>
          <p:cNvPr id="109575" name="Rectangle 7">
            <a:extLst>
              <a:ext uri="{FF2B5EF4-FFF2-40B4-BE49-F238E27FC236}">
                <a16:creationId xmlns:a16="http://schemas.microsoft.com/office/drawing/2014/main" id="{91372DFF-FD6C-7F4A-AE44-5711FF4E76D6}"/>
              </a:ext>
            </a:extLst>
          </p:cNvPr>
          <p:cNvSpPr>
            <a:spLocks noGrp="1" noChangeArrowheads="1"/>
          </p:cNvSpPr>
          <p:nvPr>
            <p:ph type="sldNum" sz="quarter" idx="4"/>
          </p:nvPr>
        </p:nvSpPr>
        <p:spPr bwMode="auto">
          <a:xfrm>
            <a:off x="6553200" y="6248400"/>
            <a:ext cx="21336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000"/>
            </a:lvl1pPr>
          </a:lstStyle>
          <a:p>
            <a:pPr>
              <a:defRPr/>
            </a:pPr>
            <a:fld id="{E69A4852-92A4-D64C-894E-FF32E63405B3}" type="slidenum">
              <a:rPr lang="en-GB" altLang="en-CN"/>
              <a:pPr>
                <a:defRPr/>
              </a:pPr>
              <a:t>‹#›</a:t>
            </a:fld>
            <a:endParaRPr lang="en-GB" altLang="en-CN"/>
          </a:p>
        </p:txBody>
      </p:sp>
      <p:grpSp>
        <p:nvGrpSpPr>
          <p:cNvPr id="1032" name="Group 8">
            <a:extLst>
              <a:ext uri="{FF2B5EF4-FFF2-40B4-BE49-F238E27FC236}">
                <a16:creationId xmlns:a16="http://schemas.microsoft.com/office/drawing/2014/main" id="{3582C312-5C19-5A45-B685-307D811700E5}"/>
              </a:ext>
            </a:extLst>
          </p:cNvPr>
          <p:cNvGrpSpPr>
            <a:grpSpLocks/>
          </p:cNvGrpSpPr>
          <p:nvPr/>
        </p:nvGrpSpPr>
        <p:grpSpPr bwMode="auto">
          <a:xfrm>
            <a:off x="8153400" y="152400"/>
            <a:ext cx="792163" cy="1295400"/>
            <a:chOff x="5136" y="960"/>
            <a:chExt cx="528" cy="864"/>
          </a:xfrm>
        </p:grpSpPr>
        <p:sp>
          <p:nvSpPr>
            <p:cNvPr id="1033" name="Oval 9">
              <a:extLst>
                <a:ext uri="{FF2B5EF4-FFF2-40B4-BE49-F238E27FC236}">
                  <a16:creationId xmlns:a16="http://schemas.microsoft.com/office/drawing/2014/main" id="{91B431F8-F7C8-B141-B72A-99338837BD5A}"/>
                </a:ext>
              </a:extLst>
            </p:cNvPr>
            <p:cNvSpPr>
              <a:spLocks noChangeArrowheads="1"/>
            </p:cNvSpPr>
            <p:nvPr/>
          </p:nvSpPr>
          <p:spPr bwMode="auto">
            <a:xfrm>
              <a:off x="5136" y="960"/>
              <a:ext cx="80" cy="80"/>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34" name="Oval 10">
              <a:extLst>
                <a:ext uri="{FF2B5EF4-FFF2-40B4-BE49-F238E27FC236}">
                  <a16:creationId xmlns:a16="http://schemas.microsoft.com/office/drawing/2014/main" id="{F5D87F8E-C769-BE4D-ABB5-389C8518C17A}"/>
                </a:ext>
              </a:extLst>
            </p:cNvPr>
            <p:cNvSpPr>
              <a:spLocks noChangeArrowheads="1"/>
            </p:cNvSpPr>
            <p:nvPr/>
          </p:nvSpPr>
          <p:spPr bwMode="auto">
            <a:xfrm>
              <a:off x="5248" y="960"/>
              <a:ext cx="79" cy="80"/>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35" name="Oval 11">
              <a:extLst>
                <a:ext uri="{FF2B5EF4-FFF2-40B4-BE49-F238E27FC236}">
                  <a16:creationId xmlns:a16="http://schemas.microsoft.com/office/drawing/2014/main" id="{D333ABBF-93DE-2F40-8FDE-0E58A3B10E2B}"/>
                </a:ext>
              </a:extLst>
            </p:cNvPr>
            <p:cNvSpPr>
              <a:spLocks noChangeArrowheads="1"/>
            </p:cNvSpPr>
            <p:nvPr/>
          </p:nvSpPr>
          <p:spPr bwMode="auto">
            <a:xfrm>
              <a:off x="5360" y="960"/>
              <a:ext cx="76" cy="80"/>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36" name="Oval 12">
              <a:extLst>
                <a:ext uri="{FF2B5EF4-FFF2-40B4-BE49-F238E27FC236}">
                  <a16:creationId xmlns:a16="http://schemas.microsoft.com/office/drawing/2014/main" id="{770D7A26-C7DB-8048-BED8-D17B270DF023}"/>
                </a:ext>
              </a:extLst>
            </p:cNvPr>
            <p:cNvSpPr>
              <a:spLocks noChangeArrowheads="1"/>
            </p:cNvSpPr>
            <p:nvPr/>
          </p:nvSpPr>
          <p:spPr bwMode="auto">
            <a:xfrm>
              <a:off x="5136" y="1072"/>
              <a:ext cx="80" cy="7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37" name="Oval 13">
              <a:extLst>
                <a:ext uri="{FF2B5EF4-FFF2-40B4-BE49-F238E27FC236}">
                  <a16:creationId xmlns:a16="http://schemas.microsoft.com/office/drawing/2014/main" id="{62AFFDDF-968C-FA43-B6F6-C62376FD6E4D}"/>
                </a:ext>
              </a:extLst>
            </p:cNvPr>
            <p:cNvSpPr>
              <a:spLocks noChangeArrowheads="1"/>
            </p:cNvSpPr>
            <p:nvPr/>
          </p:nvSpPr>
          <p:spPr bwMode="auto">
            <a:xfrm>
              <a:off x="5248" y="1072"/>
              <a:ext cx="79" cy="7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38" name="Oval 14">
              <a:extLst>
                <a:ext uri="{FF2B5EF4-FFF2-40B4-BE49-F238E27FC236}">
                  <a16:creationId xmlns:a16="http://schemas.microsoft.com/office/drawing/2014/main" id="{5ABBB165-027F-F541-A216-723C34DC5B2D}"/>
                </a:ext>
              </a:extLst>
            </p:cNvPr>
            <p:cNvSpPr>
              <a:spLocks noChangeArrowheads="1"/>
            </p:cNvSpPr>
            <p:nvPr/>
          </p:nvSpPr>
          <p:spPr bwMode="auto">
            <a:xfrm>
              <a:off x="5360" y="1072"/>
              <a:ext cx="76" cy="77"/>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39" name="Oval 15">
              <a:extLst>
                <a:ext uri="{FF2B5EF4-FFF2-40B4-BE49-F238E27FC236}">
                  <a16:creationId xmlns:a16="http://schemas.microsoft.com/office/drawing/2014/main" id="{E06A02CF-2020-4649-935C-68900463DA16}"/>
                </a:ext>
              </a:extLst>
            </p:cNvPr>
            <p:cNvSpPr>
              <a:spLocks noChangeArrowheads="1"/>
            </p:cNvSpPr>
            <p:nvPr/>
          </p:nvSpPr>
          <p:spPr bwMode="auto">
            <a:xfrm>
              <a:off x="5472" y="1072"/>
              <a:ext cx="73" cy="77"/>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0" name="Oval 16">
              <a:extLst>
                <a:ext uri="{FF2B5EF4-FFF2-40B4-BE49-F238E27FC236}">
                  <a16:creationId xmlns:a16="http://schemas.microsoft.com/office/drawing/2014/main" id="{2E575C2A-2EC7-C947-8033-E2C78CF6D456}"/>
                </a:ext>
              </a:extLst>
            </p:cNvPr>
            <p:cNvSpPr>
              <a:spLocks noChangeArrowheads="1"/>
            </p:cNvSpPr>
            <p:nvPr/>
          </p:nvSpPr>
          <p:spPr bwMode="auto">
            <a:xfrm>
              <a:off x="5136" y="1184"/>
              <a:ext cx="80" cy="73"/>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1" name="Oval 17">
              <a:extLst>
                <a:ext uri="{FF2B5EF4-FFF2-40B4-BE49-F238E27FC236}">
                  <a16:creationId xmlns:a16="http://schemas.microsoft.com/office/drawing/2014/main" id="{5D3D01A9-000D-2240-ABE2-BE16A6D3F55D}"/>
                </a:ext>
              </a:extLst>
            </p:cNvPr>
            <p:cNvSpPr>
              <a:spLocks noChangeArrowheads="1"/>
            </p:cNvSpPr>
            <p:nvPr/>
          </p:nvSpPr>
          <p:spPr bwMode="auto">
            <a:xfrm>
              <a:off x="5248" y="1184"/>
              <a:ext cx="79" cy="73"/>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2" name="Oval 18">
              <a:extLst>
                <a:ext uri="{FF2B5EF4-FFF2-40B4-BE49-F238E27FC236}">
                  <a16:creationId xmlns:a16="http://schemas.microsoft.com/office/drawing/2014/main" id="{FAE1F242-827E-B94B-9F35-1B44A688D61C}"/>
                </a:ext>
              </a:extLst>
            </p:cNvPr>
            <p:cNvSpPr>
              <a:spLocks noChangeArrowheads="1"/>
            </p:cNvSpPr>
            <p:nvPr/>
          </p:nvSpPr>
          <p:spPr bwMode="auto">
            <a:xfrm>
              <a:off x="5360" y="1184"/>
              <a:ext cx="76" cy="73"/>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3" name="Oval 19">
              <a:extLst>
                <a:ext uri="{FF2B5EF4-FFF2-40B4-BE49-F238E27FC236}">
                  <a16:creationId xmlns:a16="http://schemas.microsoft.com/office/drawing/2014/main" id="{0F4B428B-A3D4-9C4E-B0A2-AB0A5369E81B}"/>
                </a:ext>
              </a:extLst>
            </p:cNvPr>
            <p:cNvSpPr>
              <a:spLocks noChangeArrowheads="1"/>
            </p:cNvSpPr>
            <p:nvPr/>
          </p:nvSpPr>
          <p:spPr bwMode="auto">
            <a:xfrm>
              <a:off x="5472" y="1184"/>
              <a:ext cx="73" cy="73"/>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4" name="Oval 20">
              <a:extLst>
                <a:ext uri="{FF2B5EF4-FFF2-40B4-BE49-F238E27FC236}">
                  <a16:creationId xmlns:a16="http://schemas.microsoft.com/office/drawing/2014/main" id="{10607F8B-1A64-7141-ADFF-0CC42E2AEEE3}"/>
                </a:ext>
              </a:extLst>
            </p:cNvPr>
            <p:cNvSpPr>
              <a:spLocks noChangeArrowheads="1"/>
            </p:cNvSpPr>
            <p:nvPr/>
          </p:nvSpPr>
          <p:spPr bwMode="auto">
            <a:xfrm>
              <a:off x="5584" y="1184"/>
              <a:ext cx="80" cy="73"/>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5" name="Oval 21">
              <a:extLst>
                <a:ext uri="{FF2B5EF4-FFF2-40B4-BE49-F238E27FC236}">
                  <a16:creationId xmlns:a16="http://schemas.microsoft.com/office/drawing/2014/main" id="{FABE8670-C7ED-F547-98A7-8CB0F732C953}"/>
                </a:ext>
              </a:extLst>
            </p:cNvPr>
            <p:cNvSpPr>
              <a:spLocks noChangeArrowheads="1"/>
            </p:cNvSpPr>
            <p:nvPr/>
          </p:nvSpPr>
          <p:spPr bwMode="auto">
            <a:xfrm>
              <a:off x="5136" y="1296"/>
              <a:ext cx="80" cy="80"/>
            </a:xfrm>
            <a:prstGeom prst="ellipse">
              <a:avLst/>
            </a:prstGeom>
            <a:solidFill>
              <a:schemeClr val="tx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6" name="Oval 22">
              <a:extLst>
                <a:ext uri="{FF2B5EF4-FFF2-40B4-BE49-F238E27FC236}">
                  <a16:creationId xmlns:a16="http://schemas.microsoft.com/office/drawing/2014/main" id="{E4349E45-22CC-E04B-A7C2-C74B13C30FF6}"/>
                </a:ext>
              </a:extLst>
            </p:cNvPr>
            <p:cNvSpPr>
              <a:spLocks noChangeArrowheads="1"/>
            </p:cNvSpPr>
            <p:nvPr/>
          </p:nvSpPr>
          <p:spPr bwMode="auto">
            <a:xfrm>
              <a:off x="5248" y="1296"/>
              <a:ext cx="79" cy="80"/>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7" name="Oval 23">
              <a:extLst>
                <a:ext uri="{FF2B5EF4-FFF2-40B4-BE49-F238E27FC236}">
                  <a16:creationId xmlns:a16="http://schemas.microsoft.com/office/drawing/2014/main" id="{64F01439-F500-0541-AD60-C51FF43F11FA}"/>
                </a:ext>
              </a:extLst>
            </p:cNvPr>
            <p:cNvSpPr>
              <a:spLocks noChangeArrowheads="1"/>
            </p:cNvSpPr>
            <p:nvPr/>
          </p:nvSpPr>
          <p:spPr bwMode="auto">
            <a:xfrm>
              <a:off x="5360" y="1296"/>
              <a:ext cx="76" cy="80"/>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8" name="Oval 24">
              <a:extLst>
                <a:ext uri="{FF2B5EF4-FFF2-40B4-BE49-F238E27FC236}">
                  <a16:creationId xmlns:a16="http://schemas.microsoft.com/office/drawing/2014/main" id="{F536B0CD-674B-F544-8F15-8BA5C4716BF3}"/>
                </a:ext>
              </a:extLst>
            </p:cNvPr>
            <p:cNvSpPr>
              <a:spLocks noChangeArrowheads="1"/>
            </p:cNvSpPr>
            <p:nvPr/>
          </p:nvSpPr>
          <p:spPr bwMode="auto">
            <a:xfrm>
              <a:off x="5472" y="1296"/>
              <a:ext cx="73" cy="80"/>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49" name="Oval 25">
              <a:extLst>
                <a:ext uri="{FF2B5EF4-FFF2-40B4-BE49-F238E27FC236}">
                  <a16:creationId xmlns:a16="http://schemas.microsoft.com/office/drawing/2014/main" id="{A21F7040-73CC-3F42-8712-BA3B475DA615}"/>
                </a:ext>
              </a:extLst>
            </p:cNvPr>
            <p:cNvSpPr>
              <a:spLocks noChangeArrowheads="1"/>
            </p:cNvSpPr>
            <p:nvPr/>
          </p:nvSpPr>
          <p:spPr bwMode="auto">
            <a:xfrm>
              <a:off x="5136" y="1408"/>
              <a:ext cx="80" cy="80"/>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0" name="Oval 26">
              <a:extLst>
                <a:ext uri="{FF2B5EF4-FFF2-40B4-BE49-F238E27FC236}">
                  <a16:creationId xmlns:a16="http://schemas.microsoft.com/office/drawing/2014/main" id="{92AE5271-6968-1A46-AD6B-BF68B4D93998}"/>
                </a:ext>
              </a:extLst>
            </p:cNvPr>
            <p:cNvSpPr>
              <a:spLocks noChangeArrowheads="1"/>
            </p:cNvSpPr>
            <p:nvPr/>
          </p:nvSpPr>
          <p:spPr bwMode="auto">
            <a:xfrm>
              <a:off x="5248" y="1408"/>
              <a:ext cx="79" cy="80"/>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1" name="Oval 27">
              <a:extLst>
                <a:ext uri="{FF2B5EF4-FFF2-40B4-BE49-F238E27FC236}">
                  <a16:creationId xmlns:a16="http://schemas.microsoft.com/office/drawing/2014/main" id="{83F9D5E2-325A-C44F-95DD-7B00FCE259EF}"/>
                </a:ext>
              </a:extLst>
            </p:cNvPr>
            <p:cNvSpPr>
              <a:spLocks noChangeArrowheads="1"/>
            </p:cNvSpPr>
            <p:nvPr/>
          </p:nvSpPr>
          <p:spPr bwMode="auto">
            <a:xfrm>
              <a:off x="5360" y="1408"/>
              <a:ext cx="76" cy="80"/>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2" name="Oval 28">
              <a:extLst>
                <a:ext uri="{FF2B5EF4-FFF2-40B4-BE49-F238E27FC236}">
                  <a16:creationId xmlns:a16="http://schemas.microsoft.com/office/drawing/2014/main" id="{18CFFC4B-4739-A049-B00C-D96BF5100D58}"/>
                </a:ext>
              </a:extLst>
            </p:cNvPr>
            <p:cNvSpPr>
              <a:spLocks noChangeArrowheads="1"/>
            </p:cNvSpPr>
            <p:nvPr/>
          </p:nvSpPr>
          <p:spPr bwMode="auto">
            <a:xfrm>
              <a:off x="5472" y="1408"/>
              <a:ext cx="73" cy="80"/>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3" name="Oval 29">
              <a:extLst>
                <a:ext uri="{FF2B5EF4-FFF2-40B4-BE49-F238E27FC236}">
                  <a16:creationId xmlns:a16="http://schemas.microsoft.com/office/drawing/2014/main" id="{DFE598B9-105F-A84A-9BA3-9D7F94479EFB}"/>
                </a:ext>
              </a:extLst>
            </p:cNvPr>
            <p:cNvSpPr>
              <a:spLocks noChangeArrowheads="1"/>
            </p:cNvSpPr>
            <p:nvPr/>
          </p:nvSpPr>
          <p:spPr bwMode="auto">
            <a:xfrm>
              <a:off x="5584" y="1408"/>
              <a:ext cx="80" cy="80"/>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4" name="Oval 30">
              <a:extLst>
                <a:ext uri="{FF2B5EF4-FFF2-40B4-BE49-F238E27FC236}">
                  <a16:creationId xmlns:a16="http://schemas.microsoft.com/office/drawing/2014/main" id="{BE064267-9E31-744C-8096-D40653132779}"/>
                </a:ext>
              </a:extLst>
            </p:cNvPr>
            <p:cNvSpPr>
              <a:spLocks noChangeArrowheads="1"/>
            </p:cNvSpPr>
            <p:nvPr/>
          </p:nvSpPr>
          <p:spPr bwMode="auto">
            <a:xfrm>
              <a:off x="5136" y="1520"/>
              <a:ext cx="80" cy="79"/>
            </a:xfrm>
            <a:prstGeom prst="ellipse">
              <a:avLst/>
            </a:prstGeom>
            <a:solidFill>
              <a:schemeClr val="accent2"/>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5" name="Oval 31">
              <a:extLst>
                <a:ext uri="{FF2B5EF4-FFF2-40B4-BE49-F238E27FC236}">
                  <a16:creationId xmlns:a16="http://schemas.microsoft.com/office/drawing/2014/main" id="{6019DB94-DA5C-4D46-BF6E-43DEDB98EAFF}"/>
                </a:ext>
              </a:extLst>
            </p:cNvPr>
            <p:cNvSpPr>
              <a:spLocks noChangeArrowheads="1"/>
            </p:cNvSpPr>
            <p:nvPr/>
          </p:nvSpPr>
          <p:spPr bwMode="auto">
            <a:xfrm>
              <a:off x="5248" y="1520"/>
              <a:ext cx="79" cy="79"/>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6" name="Oval 32">
              <a:extLst>
                <a:ext uri="{FF2B5EF4-FFF2-40B4-BE49-F238E27FC236}">
                  <a16:creationId xmlns:a16="http://schemas.microsoft.com/office/drawing/2014/main" id="{EF5BB2D9-0A86-DB44-8530-9EBC3091EE0E}"/>
                </a:ext>
              </a:extLst>
            </p:cNvPr>
            <p:cNvSpPr>
              <a:spLocks noChangeArrowheads="1"/>
            </p:cNvSpPr>
            <p:nvPr/>
          </p:nvSpPr>
          <p:spPr bwMode="auto">
            <a:xfrm>
              <a:off x="5360" y="1520"/>
              <a:ext cx="76" cy="79"/>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7" name="Oval 33">
              <a:extLst>
                <a:ext uri="{FF2B5EF4-FFF2-40B4-BE49-F238E27FC236}">
                  <a16:creationId xmlns:a16="http://schemas.microsoft.com/office/drawing/2014/main" id="{95E7ABA7-5199-8A4E-83CD-93C1DB7F67FD}"/>
                </a:ext>
              </a:extLst>
            </p:cNvPr>
            <p:cNvSpPr>
              <a:spLocks noChangeArrowheads="1"/>
            </p:cNvSpPr>
            <p:nvPr/>
          </p:nvSpPr>
          <p:spPr bwMode="auto">
            <a:xfrm>
              <a:off x="5472" y="1520"/>
              <a:ext cx="73" cy="79"/>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8" name="Oval 34">
              <a:extLst>
                <a:ext uri="{FF2B5EF4-FFF2-40B4-BE49-F238E27FC236}">
                  <a16:creationId xmlns:a16="http://schemas.microsoft.com/office/drawing/2014/main" id="{2716BC9C-1891-6F43-913C-46008689A02A}"/>
                </a:ext>
              </a:extLst>
            </p:cNvPr>
            <p:cNvSpPr>
              <a:spLocks noChangeArrowheads="1"/>
            </p:cNvSpPr>
            <p:nvPr/>
          </p:nvSpPr>
          <p:spPr bwMode="auto">
            <a:xfrm>
              <a:off x="5136" y="1632"/>
              <a:ext cx="80" cy="75"/>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59" name="Oval 35">
              <a:extLst>
                <a:ext uri="{FF2B5EF4-FFF2-40B4-BE49-F238E27FC236}">
                  <a16:creationId xmlns:a16="http://schemas.microsoft.com/office/drawing/2014/main" id="{AF606C23-4929-2C44-97E0-0A28CC30CBFD}"/>
                </a:ext>
              </a:extLst>
            </p:cNvPr>
            <p:cNvSpPr>
              <a:spLocks noChangeArrowheads="1"/>
            </p:cNvSpPr>
            <p:nvPr/>
          </p:nvSpPr>
          <p:spPr bwMode="auto">
            <a:xfrm>
              <a:off x="5248" y="1632"/>
              <a:ext cx="79" cy="75"/>
            </a:xfrm>
            <a:prstGeom prst="ellipse">
              <a:avLst/>
            </a:prstGeom>
            <a:solidFill>
              <a:schemeClr val="accent1"/>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60" name="Oval 36">
              <a:extLst>
                <a:ext uri="{FF2B5EF4-FFF2-40B4-BE49-F238E27FC236}">
                  <a16:creationId xmlns:a16="http://schemas.microsoft.com/office/drawing/2014/main" id="{62D11186-B3D7-5F44-8C96-6B2C09D01433}"/>
                </a:ext>
              </a:extLst>
            </p:cNvPr>
            <p:cNvSpPr>
              <a:spLocks noChangeArrowheads="1"/>
            </p:cNvSpPr>
            <p:nvPr/>
          </p:nvSpPr>
          <p:spPr bwMode="auto">
            <a:xfrm>
              <a:off x="5360" y="1632"/>
              <a:ext cx="76" cy="75"/>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61" name="Oval 37">
              <a:extLst>
                <a:ext uri="{FF2B5EF4-FFF2-40B4-BE49-F238E27FC236}">
                  <a16:creationId xmlns:a16="http://schemas.microsoft.com/office/drawing/2014/main" id="{95B025AF-B1D4-9F4D-8120-4B428D69D490}"/>
                </a:ext>
              </a:extLst>
            </p:cNvPr>
            <p:cNvSpPr>
              <a:spLocks noChangeArrowheads="1"/>
            </p:cNvSpPr>
            <p:nvPr/>
          </p:nvSpPr>
          <p:spPr bwMode="auto">
            <a:xfrm>
              <a:off x="5472" y="1632"/>
              <a:ext cx="73" cy="75"/>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62" name="Oval 38">
              <a:extLst>
                <a:ext uri="{FF2B5EF4-FFF2-40B4-BE49-F238E27FC236}">
                  <a16:creationId xmlns:a16="http://schemas.microsoft.com/office/drawing/2014/main" id="{72C51EE1-8D33-634D-AA26-029FFDFC2DA7}"/>
                </a:ext>
              </a:extLst>
            </p:cNvPr>
            <p:cNvSpPr>
              <a:spLocks noChangeArrowheads="1"/>
            </p:cNvSpPr>
            <p:nvPr/>
          </p:nvSpPr>
          <p:spPr bwMode="auto">
            <a:xfrm>
              <a:off x="5248" y="1744"/>
              <a:ext cx="79" cy="80"/>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sp>
          <p:nvSpPr>
            <p:cNvPr id="1063" name="Oval 39">
              <a:extLst>
                <a:ext uri="{FF2B5EF4-FFF2-40B4-BE49-F238E27FC236}">
                  <a16:creationId xmlns:a16="http://schemas.microsoft.com/office/drawing/2014/main" id="{06F1075B-1907-9142-88E1-C52F5D34E18E}"/>
                </a:ext>
              </a:extLst>
            </p:cNvPr>
            <p:cNvSpPr>
              <a:spLocks noChangeArrowheads="1"/>
            </p:cNvSpPr>
            <p:nvPr/>
          </p:nvSpPr>
          <p:spPr bwMode="auto">
            <a:xfrm>
              <a:off x="5472" y="1744"/>
              <a:ext cx="73" cy="80"/>
            </a:xfrm>
            <a:prstGeom prst="ellipse">
              <a:avLst/>
            </a:prstGeom>
            <a:solidFill>
              <a:schemeClr val="folHlink"/>
            </a:solidFill>
            <a:ln>
              <a:noFill/>
            </a:ln>
          </p:spPr>
          <p:txBody>
            <a:bodyPr wrap="none"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CN"/>
            </a:p>
          </p:txBody>
        </p:sp>
      </p:grpSp>
    </p:spTree>
  </p:cSld>
  <p:clrMap bg1="lt1" tx1="dk1" bg2="lt2" tx2="dk2" accent1="accent1" accent2="accent2" accent3="accent3" accent4="accent4" accent5="accent5" accent6="accent6" hlink="hlink" folHlink="folHlink"/>
  <p:sldLayoutIdLst>
    <p:sldLayoutId id="2147484224" r:id="rId1"/>
    <p:sldLayoutId id="2147484214" r:id="rId2"/>
    <p:sldLayoutId id="2147484215" r:id="rId3"/>
    <p:sldLayoutId id="2147484216" r:id="rId4"/>
    <p:sldLayoutId id="2147484217" r:id="rId5"/>
    <p:sldLayoutId id="2147484218" r:id="rId6"/>
    <p:sldLayoutId id="2147484219" r:id="rId7"/>
    <p:sldLayoutId id="2147484220" r:id="rId8"/>
    <p:sldLayoutId id="2147484221" r:id="rId9"/>
    <p:sldLayoutId id="2147484222" r:id="rId10"/>
    <p:sldLayoutId id="2147484223" r:id="rId11"/>
  </p:sldLayoutIdLst>
  <p:txStyles>
    <p:titleStyle>
      <a:lvl1pPr algn="l" rtl="0" eaLnBrk="0" fontAlgn="base" hangingPunct="0">
        <a:spcBef>
          <a:spcPct val="0"/>
        </a:spcBef>
        <a:spcAft>
          <a:spcPct val="0"/>
        </a:spcAft>
        <a:defRPr sz="3900" b="1">
          <a:solidFill>
            <a:schemeClr val="tx2"/>
          </a:solidFill>
          <a:latin typeface="+mj-lt"/>
          <a:ea typeface="+mj-ea"/>
          <a:cs typeface="ＭＳ Ｐゴシック" charset="0"/>
        </a:defRPr>
      </a:lvl1pPr>
      <a:lvl2pPr algn="l" rtl="0" eaLnBrk="0" fontAlgn="base" hangingPunct="0">
        <a:spcBef>
          <a:spcPct val="0"/>
        </a:spcBef>
        <a:spcAft>
          <a:spcPct val="0"/>
        </a:spcAft>
        <a:defRPr sz="3900" b="1">
          <a:solidFill>
            <a:schemeClr val="tx2"/>
          </a:solidFill>
          <a:latin typeface="Arial" charset="0"/>
          <a:ea typeface="ＭＳ Ｐゴシック" charset="0"/>
          <a:cs typeface="ＭＳ Ｐゴシック" charset="0"/>
        </a:defRPr>
      </a:lvl2pPr>
      <a:lvl3pPr algn="l" rtl="0" eaLnBrk="0" fontAlgn="base" hangingPunct="0">
        <a:spcBef>
          <a:spcPct val="0"/>
        </a:spcBef>
        <a:spcAft>
          <a:spcPct val="0"/>
        </a:spcAft>
        <a:defRPr sz="3900" b="1">
          <a:solidFill>
            <a:schemeClr val="tx2"/>
          </a:solidFill>
          <a:latin typeface="Arial" charset="0"/>
          <a:ea typeface="ＭＳ Ｐゴシック" charset="0"/>
          <a:cs typeface="ＭＳ Ｐゴシック" charset="0"/>
        </a:defRPr>
      </a:lvl3pPr>
      <a:lvl4pPr algn="l" rtl="0" eaLnBrk="0" fontAlgn="base" hangingPunct="0">
        <a:spcBef>
          <a:spcPct val="0"/>
        </a:spcBef>
        <a:spcAft>
          <a:spcPct val="0"/>
        </a:spcAft>
        <a:defRPr sz="3900" b="1">
          <a:solidFill>
            <a:schemeClr val="tx2"/>
          </a:solidFill>
          <a:latin typeface="Arial" charset="0"/>
          <a:ea typeface="ＭＳ Ｐゴシック" charset="0"/>
          <a:cs typeface="ＭＳ Ｐゴシック" charset="0"/>
        </a:defRPr>
      </a:lvl4pPr>
      <a:lvl5pPr algn="l" rtl="0" eaLnBrk="0" fontAlgn="base" hangingPunct="0">
        <a:spcBef>
          <a:spcPct val="0"/>
        </a:spcBef>
        <a:spcAft>
          <a:spcPct val="0"/>
        </a:spcAft>
        <a:defRPr sz="3900" b="1">
          <a:solidFill>
            <a:schemeClr val="tx2"/>
          </a:solidFill>
          <a:latin typeface="Arial" charset="0"/>
          <a:ea typeface="ＭＳ Ｐゴシック" charset="0"/>
          <a:cs typeface="ＭＳ Ｐゴシック" charset="0"/>
        </a:defRPr>
      </a:lvl5pPr>
      <a:lvl6pPr marL="457200" algn="l" rtl="0" fontAlgn="base">
        <a:spcBef>
          <a:spcPct val="0"/>
        </a:spcBef>
        <a:spcAft>
          <a:spcPct val="0"/>
        </a:spcAft>
        <a:defRPr sz="3900" b="1">
          <a:solidFill>
            <a:schemeClr val="tx2"/>
          </a:solidFill>
          <a:latin typeface="Arial" charset="0"/>
          <a:ea typeface="ＭＳ Ｐゴシック" charset="0"/>
        </a:defRPr>
      </a:lvl6pPr>
      <a:lvl7pPr marL="914400" algn="l" rtl="0" fontAlgn="base">
        <a:spcBef>
          <a:spcPct val="0"/>
        </a:spcBef>
        <a:spcAft>
          <a:spcPct val="0"/>
        </a:spcAft>
        <a:defRPr sz="3900" b="1">
          <a:solidFill>
            <a:schemeClr val="tx2"/>
          </a:solidFill>
          <a:latin typeface="Arial" charset="0"/>
          <a:ea typeface="ＭＳ Ｐゴシック" charset="0"/>
        </a:defRPr>
      </a:lvl7pPr>
      <a:lvl8pPr marL="1371600" algn="l" rtl="0" fontAlgn="base">
        <a:spcBef>
          <a:spcPct val="0"/>
        </a:spcBef>
        <a:spcAft>
          <a:spcPct val="0"/>
        </a:spcAft>
        <a:defRPr sz="3900" b="1">
          <a:solidFill>
            <a:schemeClr val="tx2"/>
          </a:solidFill>
          <a:latin typeface="Arial" charset="0"/>
          <a:ea typeface="ＭＳ Ｐゴシック" charset="0"/>
        </a:defRPr>
      </a:lvl8pPr>
      <a:lvl9pPr marL="1828800" algn="l" rtl="0" fontAlgn="base">
        <a:spcBef>
          <a:spcPct val="0"/>
        </a:spcBef>
        <a:spcAft>
          <a:spcPct val="0"/>
        </a:spcAft>
        <a:defRPr sz="3900" b="1">
          <a:solidFill>
            <a:schemeClr val="tx2"/>
          </a:solidFill>
          <a:latin typeface="Arial" charset="0"/>
          <a:ea typeface="ＭＳ Ｐゴシック" charset="0"/>
        </a:defRPr>
      </a:lvl9pPr>
    </p:titleStyle>
    <p:bodyStyle>
      <a:lvl1pPr marL="342900" indent="-342900" algn="l" rtl="0" eaLnBrk="0" fontAlgn="base" hangingPunct="0">
        <a:spcBef>
          <a:spcPct val="20000"/>
        </a:spcBef>
        <a:spcAft>
          <a:spcPct val="0"/>
        </a:spcAft>
        <a:buClr>
          <a:schemeClr val="tx2"/>
        </a:buClr>
        <a:buSzPct val="70000"/>
        <a:buFont typeface="Wingdings" pitchFamily="2" charset="2"/>
        <a:buChar char="l"/>
        <a:defRPr sz="3000">
          <a:solidFill>
            <a:schemeClr val="tx1"/>
          </a:solidFill>
          <a:latin typeface="+mn-lt"/>
          <a:ea typeface="+mn-ea"/>
          <a:cs typeface="ＭＳ Ｐゴシック" charset="0"/>
        </a:defRPr>
      </a:lvl1pPr>
      <a:lvl2pPr marL="692150" indent="-347663" algn="l" rtl="0" eaLnBrk="0" fontAlgn="base" hangingPunct="0">
        <a:spcBef>
          <a:spcPct val="20000"/>
        </a:spcBef>
        <a:spcAft>
          <a:spcPct val="0"/>
        </a:spcAft>
        <a:buClr>
          <a:schemeClr val="accent2"/>
        </a:buClr>
        <a:buSzPct val="70000"/>
        <a:buFont typeface="Wingdings" pitchFamily="2" charset="2"/>
        <a:buChar char="l"/>
        <a:defRPr sz="2600">
          <a:solidFill>
            <a:schemeClr val="tx1"/>
          </a:solidFill>
          <a:latin typeface="+mn-lt"/>
          <a:ea typeface="+mn-ea"/>
        </a:defRPr>
      </a:lvl2pPr>
      <a:lvl3pPr marL="987425" indent="-293688" algn="l" rtl="0" eaLnBrk="0" fontAlgn="base" hangingPunct="0">
        <a:spcBef>
          <a:spcPct val="20000"/>
        </a:spcBef>
        <a:spcAft>
          <a:spcPct val="0"/>
        </a:spcAft>
        <a:buClr>
          <a:schemeClr val="accent1"/>
        </a:buClr>
        <a:buSzPct val="70000"/>
        <a:buFont typeface="Wingdings" pitchFamily="2" charset="2"/>
        <a:buChar char="l"/>
        <a:defRPr sz="2300">
          <a:solidFill>
            <a:schemeClr val="tx1"/>
          </a:solidFill>
          <a:latin typeface="+mn-lt"/>
          <a:ea typeface="+mn-ea"/>
        </a:defRPr>
      </a:lvl3pPr>
      <a:lvl4pPr marL="1281113" indent="-292100" algn="l" rtl="0" eaLnBrk="0" fontAlgn="base" hangingPunct="0">
        <a:spcBef>
          <a:spcPct val="20000"/>
        </a:spcBef>
        <a:spcAft>
          <a:spcPct val="0"/>
        </a:spcAft>
        <a:buClr>
          <a:schemeClr val="tx2"/>
        </a:buClr>
        <a:buSzPct val="75000"/>
        <a:buFont typeface="Wingdings" pitchFamily="2" charset="2"/>
        <a:buChar char="§"/>
        <a:defRPr sz="2000">
          <a:solidFill>
            <a:schemeClr val="tx1"/>
          </a:solidFill>
          <a:latin typeface="+mn-lt"/>
          <a:ea typeface="+mn-ea"/>
        </a:defRPr>
      </a:lvl4pPr>
      <a:lvl5pPr marL="1598613" indent="-315913" algn="l" rtl="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mn-lt"/>
          <a:ea typeface="+mn-ea"/>
        </a:defRPr>
      </a:lvl5pPr>
      <a:lvl6pPr marL="20558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6pPr>
      <a:lvl7pPr marL="25130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7pPr>
      <a:lvl8pPr marL="29702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8pPr>
      <a:lvl9pPr marL="34274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omments" Target="../comments/comment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3.emf"/><Relationship Id="rId5" Type="http://schemas.openxmlformats.org/officeDocument/2006/relationships/oleObject" Target="../embeddings/oleObject2.bin"/><Relationship Id="rId4" Type="http://schemas.openxmlformats.org/officeDocument/2006/relationships/image" Target="../media/image12.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5.emf"/><Relationship Id="rId5" Type="http://schemas.openxmlformats.org/officeDocument/2006/relationships/oleObject" Target="../embeddings/oleObject4.bin"/><Relationship Id="rId4" Type="http://schemas.openxmlformats.org/officeDocument/2006/relationships/image" Target="../media/image14.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1.emf"/><Relationship Id="rId4" Type="http://schemas.openxmlformats.org/officeDocument/2006/relationships/image" Target="../media/image25.emf"/></Relationships>
</file>

<file path=ppt/slides/_rels/slide41.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7.emf"/><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27.emf"/><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1.emf"/><Relationship Id="rId4" Type="http://schemas.openxmlformats.org/officeDocument/2006/relationships/image" Target="../media/image20.emf"/></Relationships>
</file>

<file path=ppt/slides/_rels/slide51.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4.tif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en.wikipedia.org/wiki/Conway%E2%80%93Maxwell%E2%80%93Poisson_distribution" TargetMode="External"/><Relationship Id="rId1" Type="http://schemas.openxmlformats.org/officeDocument/2006/relationships/slideLayout" Target="../slideLayouts/slideLayout2.xml"/><Relationship Id="rId4" Type="http://schemas.openxmlformats.org/officeDocument/2006/relationships/image" Target="../media/image36.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hyperlink" Target="https://stats.idre.ucla.edu/stata/faq/how-can-i-use-countfit-in-choosing-a-count-model/" TargetMode="External"/><Relationship Id="rId2" Type="http://schemas.openxmlformats.org/officeDocument/2006/relationships/hyperlink" Target="https://math.usu.edu/jrstevens/biostat/PoissonNB.pdf" TargetMode="External"/><Relationship Id="rId1" Type="http://schemas.openxmlformats.org/officeDocument/2006/relationships/slideLayout" Target="../slideLayouts/slideLayout2.xml"/><Relationship Id="rId4" Type="http://schemas.openxmlformats.org/officeDocument/2006/relationships/hyperlink" Target="https://www.nature.com/articles/s41598-017-09768-z"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s://stats.stackexchange.com/questions/345069/likelihood-comparable-across-different-distributions" TargetMode="External"/><Relationship Id="rId2" Type="http://schemas.openxmlformats.org/officeDocument/2006/relationships/hyperlink" Target="https://stats.stackexchange.com/questions/139201/model-selection-can-i-compare-the-aic-from-models-of-count-data-between-linea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hyperlink" Target="https://www.theanalysisfactor.com/poisson-or-negative-binomial-using-count-model-diagnostics-to-select-a-model/"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comments" Target="../comments/comment7.xml"/><Relationship Id="rId5" Type="http://schemas.openxmlformats.org/officeDocument/2006/relationships/image" Target="../media/image40.emf"/><Relationship Id="rId4" Type="http://schemas.openxmlformats.org/officeDocument/2006/relationships/oleObject" Target="../embeddings/oleObject5.bin"/></Relationships>
</file>

<file path=ppt/slides/_rels/slide76.xml.rels><?xml version="1.0" encoding="UTF-8" standalone="yes"?>
<Relationships xmlns="http://schemas.openxmlformats.org/package/2006/relationships"><Relationship Id="rId3" Type="http://schemas.openxmlformats.org/officeDocument/2006/relationships/image" Target="../media/image400.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40.emf"/><Relationship Id="rId4" Type="http://schemas.openxmlformats.org/officeDocument/2006/relationships/oleObject" Target="../embeddings/oleObject5.bin"/></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F8E63647-B953-5B44-ABB2-BA46EB698A16}"/>
              </a:ext>
            </a:extLst>
          </p:cNvPr>
          <p:cNvSpPr>
            <a:spLocks noGrp="1" noChangeArrowheads="1"/>
          </p:cNvSpPr>
          <p:nvPr>
            <p:ph type="ctrTitle"/>
          </p:nvPr>
        </p:nvSpPr>
        <p:spPr/>
        <p:txBody>
          <a:bodyPr/>
          <a:lstStyle/>
          <a:p>
            <a:pPr eaLnBrk="1" hangingPunct="1">
              <a:defRPr/>
            </a:pPr>
            <a:r>
              <a:rPr lang="en-NZ" dirty="0">
                <a:cs typeface="+mj-cs"/>
              </a:rPr>
              <a:t>Lesson 2</a:t>
            </a:r>
            <a:endParaRPr lang="en-GB" dirty="0">
              <a:cs typeface="+mj-cs"/>
            </a:endParaRPr>
          </a:p>
        </p:txBody>
      </p:sp>
      <p:sp>
        <p:nvSpPr>
          <p:cNvPr id="2051" name="Rectangle 3">
            <a:extLst>
              <a:ext uri="{FF2B5EF4-FFF2-40B4-BE49-F238E27FC236}">
                <a16:creationId xmlns:a16="http://schemas.microsoft.com/office/drawing/2014/main" id="{E26E0EB6-A9EA-CB4F-83D4-15F0B10AE0E3}"/>
              </a:ext>
            </a:extLst>
          </p:cNvPr>
          <p:cNvSpPr>
            <a:spLocks noGrp="1" noChangeArrowheads="1"/>
          </p:cNvSpPr>
          <p:nvPr>
            <p:ph type="subTitle" idx="1"/>
          </p:nvPr>
        </p:nvSpPr>
        <p:spPr/>
        <p:txBody>
          <a:bodyPr/>
          <a:lstStyle/>
          <a:p>
            <a:pPr algn="l" eaLnBrk="1" hangingPunct="1">
              <a:defRPr/>
            </a:pPr>
            <a:r>
              <a:rPr lang="en-NZ" dirty="0">
                <a:cs typeface="+mn-cs"/>
              </a:rPr>
              <a:t>Generalized Linear Models</a:t>
            </a:r>
            <a:endParaRPr lang="en-GB" dirty="0">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59AB0538-7756-6B48-82A6-E81F0E59D560}"/>
              </a:ext>
            </a:extLst>
          </p:cNvPr>
          <p:cNvSpPr>
            <a:spLocks noGrp="1" noChangeArrowheads="1"/>
          </p:cNvSpPr>
          <p:nvPr>
            <p:ph type="title"/>
          </p:nvPr>
        </p:nvSpPr>
        <p:spPr/>
        <p:txBody>
          <a:bodyPr/>
          <a:lstStyle/>
          <a:p>
            <a:pPr eaLnBrk="1" hangingPunct="1">
              <a:defRPr/>
            </a:pPr>
            <a:r>
              <a:rPr lang="en-NZ" dirty="0">
                <a:cs typeface="+mj-cs"/>
              </a:rPr>
              <a:t>Binomial distribution</a:t>
            </a:r>
            <a:endParaRPr lang="en-GB" dirty="0">
              <a:cs typeface="+mj-cs"/>
            </a:endParaRPr>
          </a:p>
        </p:txBody>
      </p:sp>
      <p:sp>
        <p:nvSpPr>
          <p:cNvPr id="23554" name="Rectangle 3">
            <a:extLst>
              <a:ext uri="{FF2B5EF4-FFF2-40B4-BE49-F238E27FC236}">
                <a16:creationId xmlns:a16="http://schemas.microsoft.com/office/drawing/2014/main" id="{42E9B7D9-35F9-8D4D-BA77-654E74C7D682}"/>
              </a:ext>
            </a:extLst>
          </p:cNvPr>
          <p:cNvSpPr>
            <a:spLocks noGrp="1" noChangeArrowheads="1"/>
          </p:cNvSpPr>
          <p:nvPr>
            <p:ph type="body" idx="1"/>
          </p:nvPr>
        </p:nvSpPr>
        <p:spPr>
          <a:xfrm>
            <a:off x="457200" y="1700213"/>
            <a:ext cx="8064500" cy="4176712"/>
          </a:xfrm>
        </p:spPr>
        <p:txBody>
          <a:bodyPr/>
          <a:lstStyle/>
          <a:p>
            <a:pPr eaLnBrk="1" hangingPunct="1"/>
            <a:r>
              <a:rPr lang="en-US" altLang="en-CN" sz="2400" dirty="0"/>
              <a:t>Asymmetric, discrete, unimodal, bounded both sides</a:t>
            </a:r>
            <a:endParaRPr lang="en-NZ" altLang="en-CN" sz="2400" dirty="0"/>
          </a:p>
          <a:p>
            <a:pPr eaLnBrk="1" hangingPunct="1"/>
            <a:r>
              <a:rPr lang="en-US" altLang="en-CN" sz="2400" dirty="0"/>
              <a:t>U</a:t>
            </a:r>
            <a:r>
              <a:rPr lang="en-NZ" altLang="en-CN" sz="2400" dirty="0" err="1"/>
              <a:t>sed</a:t>
            </a:r>
            <a:r>
              <a:rPr lang="en-NZ" altLang="en-CN" sz="2400" dirty="0"/>
              <a:t> for:</a:t>
            </a:r>
          </a:p>
          <a:p>
            <a:pPr lvl="1" eaLnBrk="1" hangingPunct="1">
              <a:lnSpc>
                <a:spcPct val="90000"/>
              </a:lnSpc>
            </a:pPr>
            <a:r>
              <a:rPr lang="en-GB" altLang="en-CN" sz="2400" dirty="0"/>
              <a:t>Binary data (yes/no)</a:t>
            </a:r>
          </a:p>
          <a:p>
            <a:pPr lvl="1" eaLnBrk="1" hangingPunct="1">
              <a:lnSpc>
                <a:spcPct val="90000"/>
              </a:lnSpc>
            </a:pPr>
            <a:r>
              <a:rPr lang="en-US" altLang="en-CN" sz="2400" dirty="0"/>
              <a:t>summed</a:t>
            </a:r>
            <a:r>
              <a:rPr lang="en-GB" altLang="en-CN" sz="2400" dirty="0"/>
              <a:t> proportions of binary data in a given number of trials (n trials) (binomial data)</a:t>
            </a:r>
          </a:p>
          <a:p>
            <a:pPr lvl="1" eaLnBrk="1" hangingPunct="1">
              <a:lnSpc>
                <a:spcPct val="90000"/>
              </a:lnSpc>
            </a:pPr>
            <a:endParaRPr lang="en-GB" altLang="en-CN" sz="2400" dirty="0"/>
          </a:p>
          <a:p>
            <a:pPr eaLnBrk="1" hangingPunct="1"/>
            <a:r>
              <a:rPr lang="en-US" altLang="en-CN" sz="2400" dirty="0"/>
              <a:t>Properties</a:t>
            </a:r>
            <a:r>
              <a:rPr lang="en-NZ" altLang="en-CN" sz="2400" dirty="0"/>
              <a:t>:</a:t>
            </a:r>
          </a:p>
          <a:p>
            <a:pPr lvl="1" eaLnBrk="1" hangingPunct="1"/>
            <a:r>
              <a:rPr lang="en-GB" altLang="en-CN" sz="2400" i="1" dirty="0" err="1"/>
              <a:t>μ</a:t>
            </a:r>
            <a:r>
              <a:rPr lang="en-GB" altLang="en-CN" sz="2400" i="1" dirty="0"/>
              <a:t> = np</a:t>
            </a:r>
            <a:r>
              <a:rPr lang="en-GB" altLang="en-CN" sz="2400" dirty="0"/>
              <a:t>, the </a:t>
            </a:r>
            <a:r>
              <a:rPr lang="en-US" altLang="en-CN" sz="2400" dirty="0"/>
              <a:t>p</a:t>
            </a:r>
            <a:r>
              <a:rPr lang="en-GB" altLang="en-CN" sz="2400" dirty="0"/>
              <a:t>rob of success (</a:t>
            </a:r>
            <a:r>
              <a:rPr lang="en-GB" altLang="en-US" sz="2400" dirty="0"/>
              <a:t>‘</a:t>
            </a:r>
            <a:r>
              <a:rPr lang="en-GB" altLang="en-CN" sz="2400" dirty="0"/>
              <a:t>yes</a:t>
            </a:r>
            <a:r>
              <a:rPr lang="en-GB" altLang="en-US" sz="2400" dirty="0"/>
              <a:t>’</a:t>
            </a:r>
            <a:r>
              <a:rPr lang="en-GB" altLang="en-CN" sz="2400" dirty="0"/>
              <a:t>)</a:t>
            </a:r>
          </a:p>
          <a:p>
            <a:pPr lvl="1" eaLnBrk="1" hangingPunct="1">
              <a:buFont typeface="Wingdings" pitchFamily="2" charset="2"/>
              <a:buNone/>
            </a:pPr>
            <a:r>
              <a:rPr lang="en-GB" altLang="en-CN" sz="2400" dirty="0"/>
              <a:t>[ (1 - p) = prob. of observing failure ]</a:t>
            </a:r>
          </a:p>
          <a:p>
            <a:pPr lvl="1" eaLnBrk="1" hangingPunct="1"/>
            <a:r>
              <a:rPr lang="en-GB" altLang="en-CN" sz="2400" i="1" dirty="0"/>
              <a:t>σ</a:t>
            </a:r>
            <a:r>
              <a:rPr lang="en-GB" altLang="en-CN" sz="2400" i="1" baseline="30000" dirty="0"/>
              <a:t>2</a:t>
            </a:r>
            <a:r>
              <a:rPr lang="en-GB" altLang="en-CN" sz="2400" dirty="0"/>
              <a:t> =  </a:t>
            </a:r>
            <a:r>
              <a:rPr lang="en-GB" altLang="en-CN" sz="2400" i="1" dirty="0" err="1"/>
              <a:t>μ</a:t>
            </a:r>
            <a:r>
              <a:rPr lang="en-GB" altLang="en-CN" sz="2400" i="1" dirty="0"/>
              <a:t> </a:t>
            </a:r>
            <a:r>
              <a:rPr lang="en-GB" altLang="en-CN" sz="2400" dirty="0"/>
              <a:t>(1 </a:t>
            </a:r>
            <a:r>
              <a:rPr lang="en-US" altLang="en-CN" sz="2400" dirty="0"/>
              <a:t>–</a:t>
            </a:r>
            <a:r>
              <a:rPr lang="en-GB" altLang="en-CN" sz="2400" dirty="0"/>
              <a:t> </a:t>
            </a:r>
            <a:r>
              <a:rPr lang="en-GB" altLang="en-CN" sz="2400" i="1" dirty="0" err="1"/>
              <a:t>μ</a:t>
            </a:r>
            <a:r>
              <a:rPr lang="en-GB" altLang="en-CN" sz="2400" dirty="0"/>
              <a:t>) </a:t>
            </a:r>
          </a:p>
          <a:p>
            <a:pPr lvl="1" eaLnBrk="1" hangingPunct="1"/>
            <a:r>
              <a:rPr lang="en-US" altLang="en-CN" sz="2400" dirty="0"/>
              <a:t>B</a:t>
            </a:r>
            <a:r>
              <a:rPr lang="en-GB" altLang="en-CN" sz="2400" dirty="0" err="1"/>
              <a:t>ounded</a:t>
            </a:r>
            <a:r>
              <a:rPr lang="en-GB" altLang="en-CN" sz="2400" dirty="0"/>
              <a:t> both sides:  [0,1]</a:t>
            </a:r>
          </a:p>
        </p:txBody>
      </p:sp>
      <p:grpSp>
        <p:nvGrpSpPr>
          <p:cNvPr id="23555" name="Group 3">
            <a:extLst>
              <a:ext uri="{FF2B5EF4-FFF2-40B4-BE49-F238E27FC236}">
                <a16:creationId xmlns:a16="http://schemas.microsoft.com/office/drawing/2014/main" id="{F3DB3F6E-1166-3248-8037-747676D3AFC6}"/>
              </a:ext>
            </a:extLst>
          </p:cNvPr>
          <p:cNvGrpSpPr>
            <a:grpSpLocks/>
          </p:cNvGrpSpPr>
          <p:nvPr/>
        </p:nvGrpSpPr>
        <p:grpSpPr bwMode="auto">
          <a:xfrm>
            <a:off x="6092825" y="4119563"/>
            <a:ext cx="3051175" cy="2373312"/>
            <a:chOff x="4572000" y="3887788"/>
            <a:chExt cx="3816424" cy="2949575"/>
          </a:xfrm>
        </p:grpSpPr>
        <p:pic>
          <p:nvPicPr>
            <p:cNvPr id="23556" name="Picture 5">
              <a:extLst>
                <a:ext uri="{FF2B5EF4-FFF2-40B4-BE49-F238E27FC236}">
                  <a16:creationId xmlns:a16="http://schemas.microsoft.com/office/drawing/2014/main" id="{3242D60F-466F-FF4C-8D4A-0695C625B4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3887788"/>
              <a:ext cx="3771900" cy="294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7" name="TextBox 6">
              <a:extLst>
                <a:ext uri="{FF2B5EF4-FFF2-40B4-BE49-F238E27FC236}">
                  <a16:creationId xmlns:a16="http://schemas.microsoft.com/office/drawing/2014/main" id="{82CC0C35-DD5F-0E49-A6F4-BADF9CF7B469}"/>
                </a:ext>
              </a:extLst>
            </p:cNvPr>
            <p:cNvSpPr txBox="1">
              <a:spLocks noChangeArrowheads="1"/>
            </p:cNvSpPr>
            <p:nvPr/>
          </p:nvSpPr>
          <p:spPr bwMode="auto">
            <a:xfrm>
              <a:off x="5292080" y="6165304"/>
              <a:ext cx="3096344" cy="2616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CN" sz="1100"/>
                <a:t>0  0.1  0.2  0.3  0.4 0.5   0.6 0.7   0.8  0.9  1.0</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42ED80B2-7EAE-8B42-962A-6E9A70E9D0CB}"/>
              </a:ext>
            </a:extLst>
          </p:cNvPr>
          <p:cNvSpPr>
            <a:spLocks noGrp="1" noChangeArrowheads="1"/>
          </p:cNvSpPr>
          <p:nvPr>
            <p:ph type="title"/>
          </p:nvPr>
        </p:nvSpPr>
        <p:spPr/>
        <p:txBody>
          <a:bodyPr/>
          <a:lstStyle/>
          <a:p>
            <a:pPr eaLnBrk="1" hangingPunct="1">
              <a:defRPr/>
            </a:pPr>
            <a:r>
              <a:rPr lang="en-NZ" dirty="0">
                <a:cs typeface="+mj-cs"/>
              </a:rPr>
              <a:t>Binomial distribution</a:t>
            </a:r>
            <a:endParaRPr lang="en-GB" dirty="0">
              <a:cs typeface="+mj-cs"/>
            </a:endParaRPr>
          </a:p>
        </p:txBody>
      </p:sp>
      <p:sp>
        <p:nvSpPr>
          <p:cNvPr id="19458" name="Rectangle 3">
            <a:extLst>
              <a:ext uri="{FF2B5EF4-FFF2-40B4-BE49-F238E27FC236}">
                <a16:creationId xmlns:a16="http://schemas.microsoft.com/office/drawing/2014/main" id="{21AD32B2-6752-A643-8562-4DA3A642BF09}"/>
              </a:ext>
            </a:extLst>
          </p:cNvPr>
          <p:cNvSpPr>
            <a:spLocks noGrp="1" noChangeArrowheads="1"/>
          </p:cNvSpPr>
          <p:nvPr>
            <p:ph type="body" idx="1"/>
          </p:nvPr>
        </p:nvSpPr>
        <p:spPr/>
        <p:txBody>
          <a:bodyPr/>
          <a:lstStyle/>
          <a:p>
            <a:pPr eaLnBrk="1" hangingPunct="1"/>
            <a:r>
              <a:rPr lang="en-US" altLang="en-CN" sz="2400" dirty="0"/>
              <a:t>Probability density function (pdf)</a:t>
            </a:r>
            <a:endParaRPr lang="en-GB" altLang="en-CN" sz="2400" dirty="0"/>
          </a:p>
          <a:p>
            <a:pPr lvl="1" eaLnBrk="1" hangingPunct="1">
              <a:buFont typeface="Wingdings" pitchFamily="2" charset="2"/>
              <a:buNone/>
            </a:pPr>
            <a:r>
              <a:rPr lang="en-GB" altLang="en-CN" sz="2400" dirty="0"/>
              <a:t>	</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39DAEC47-0492-F949-AD39-843AA29FC436}"/>
                  </a:ext>
                </a:extLst>
              </p:cNvPr>
              <p:cNvSpPr/>
              <p:nvPr/>
            </p:nvSpPr>
            <p:spPr>
              <a:xfrm>
                <a:off x="2915816" y="2492896"/>
                <a:ext cx="3995068" cy="72481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n-CN" sz="2400">
                          <a:latin typeface="Cambria Math" panose="02040503050406030204" pitchFamily="18" charset="0"/>
                        </a:rPr>
                        <m:t>f</m:t>
                      </m:r>
                      <m:d>
                        <m:dPr>
                          <m:ctrlPr>
                            <a:rPr lang="en-CN" sz="2400" i="1">
                              <a:latin typeface="Cambria Math" panose="02040503050406030204" pitchFamily="18" charset="0"/>
                            </a:rPr>
                          </m:ctrlPr>
                        </m:dPr>
                        <m:e>
                          <m:r>
                            <a:rPr lang="en-CN" sz="2400" i="1">
                              <a:latin typeface="Cambria Math" panose="02040503050406030204" pitchFamily="18" charset="0"/>
                            </a:rPr>
                            <m:t>𝑛</m:t>
                          </m:r>
                          <m:r>
                            <a:rPr lang="en-CN" sz="2400" i="0">
                              <a:latin typeface="Cambria Math" panose="02040503050406030204" pitchFamily="18" charset="0"/>
                            </a:rPr>
                            <m:t>,</m:t>
                          </m:r>
                          <m:r>
                            <a:rPr lang="en-CN" sz="2400" i="1">
                              <a:latin typeface="Cambria Math" panose="02040503050406030204" pitchFamily="18" charset="0"/>
                            </a:rPr>
                            <m:t>𝑝</m:t>
                          </m:r>
                        </m:e>
                      </m:d>
                      <m:r>
                        <a:rPr lang="en-CN" sz="2400" i="0">
                          <a:latin typeface="Cambria Math" panose="02040503050406030204" pitchFamily="18" charset="0"/>
                        </a:rPr>
                        <m:t>= </m:t>
                      </m:r>
                      <m:d>
                        <m:dPr>
                          <m:ctrlPr>
                            <a:rPr lang="en-CN" sz="2400" i="1">
                              <a:latin typeface="Cambria Math" panose="02040503050406030204" pitchFamily="18" charset="0"/>
                            </a:rPr>
                          </m:ctrlPr>
                        </m:dPr>
                        <m:e>
                          <m:f>
                            <m:fPr>
                              <m:type m:val="noBar"/>
                              <m:ctrlPr>
                                <a:rPr lang="en-CN" sz="2400" i="1">
                                  <a:latin typeface="Cambria Math" panose="02040503050406030204" pitchFamily="18" charset="0"/>
                                </a:rPr>
                              </m:ctrlPr>
                            </m:fPr>
                            <m:num>
                              <m:r>
                                <a:rPr lang="en-CN" sz="2400" i="1">
                                  <a:latin typeface="Cambria Math" panose="02040503050406030204" pitchFamily="18" charset="0"/>
                                </a:rPr>
                                <m:t>𝑛</m:t>
                              </m:r>
                            </m:num>
                            <m:den>
                              <m:r>
                                <a:rPr lang="en-CN" sz="2400" i="1">
                                  <a:latin typeface="Cambria Math" panose="02040503050406030204" pitchFamily="18" charset="0"/>
                                </a:rPr>
                                <m:t>𝑘</m:t>
                              </m:r>
                            </m:den>
                          </m:f>
                        </m:e>
                      </m:d>
                      <m:r>
                        <a:rPr lang="en-CN" sz="2400" i="0">
                          <a:latin typeface="Cambria Math" panose="02040503050406030204" pitchFamily="18" charset="0"/>
                        </a:rPr>
                        <m:t> </m:t>
                      </m:r>
                      <m:sSup>
                        <m:sSupPr>
                          <m:ctrlPr>
                            <a:rPr lang="en-CN" sz="2400" i="1">
                              <a:latin typeface="Cambria Math" panose="02040503050406030204" pitchFamily="18" charset="0"/>
                            </a:rPr>
                          </m:ctrlPr>
                        </m:sSupPr>
                        <m:e>
                          <m:r>
                            <a:rPr lang="en-CN" sz="2400" i="1">
                              <a:latin typeface="Cambria Math" panose="02040503050406030204" pitchFamily="18" charset="0"/>
                            </a:rPr>
                            <m:t>𝑝</m:t>
                          </m:r>
                        </m:e>
                        <m:sup>
                          <m:r>
                            <a:rPr lang="en-CN" sz="2400" i="1">
                              <a:latin typeface="Cambria Math" panose="02040503050406030204" pitchFamily="18" charset="0"/>
                            </a:rPr>
                            <m:t>𝑘</m:t>
                          </m:r>
                        </m:sup>
                      </m:sSup>
                      <m:sSup>
                        <m:sSupPr>
                          <m:ctrlPr>
                            <a:rPr lang="en-CN" sz="2400" i="1">
                              <a:latin typeface="Cambria Math" panose="02040503050406030204" pitchFamily="18" charset="0"/>
                            </a:rPr>
                          </m:ctrlPr>
                        </m:sSupPr>
                        <m:e>
                          <m:d>
                            <m:dPr>
                              <m:ctrlPr>
                                <a:rPr lang="en-CN" sz="2400" i="1">
                                  <a:latin typeface="Cambria Math" panose="02040503050406030204" pitchFamily="18" charset="0"/>
                                </a:rPr>
                              </m:ctrlPr>
                            </m:dPr>
                            <m:e>
                              <m:r>
                                <a:rPr lang="en-CN" sz="2400" i="0">
                                  <a:latin typeface="Cambria Math" panose="02040503050406030204" pitchFamily="18" charset="0"/>
                                </a:rPr>
                                <m:t>1−</m:t>
                              </m:r>
                              <m:r>
                                <a:rPr lang="en-CN" sz="2400" i="1">
                                  <a:latin typeface="Cambria Math" panose="02040503050406030204" pitchFamily="18" charset="0"/>
                                </a:rPr>
                                <m:t>𝑝</m:t>
                              </m:r>
                            </m:e>
                          </m:d>
                        </m:e>
                        <m:sup>
                          <m:r>
                            <a:rPr lang="en-CN" sz="2400" i="1">
                              <a:latin typeface="Cambria Math" panose="02040503050406030204" pitchFamily="18" charset="0"/>
                            </a:rPr>
                            <m:t>𝑛</m:t>
                          </m:r>
                          <m:r>
                            <a:rPr lang="en-CN" sz="2400" i="0">
                              <a:latin typeface="Cambria Math" panose="02040503050406030204" pitchFamily="18" charset="0"/>
                            </a:rPr>
                            <m:t>−</m:t>
                          </m:r>
                          <m:r>
                            <a:rPr lang="en-CN" sz="2400" i="1">
                              <a:latin typeface="Cambria Math" panose="02040503050406030204" pitchFamily="18" charset="0"/>
                            </a:rPr>
                            <m:t>𝑘</m:t>
                          </m:r>
                        </m:sup>
                      </m:sSup>
                      <m:r>
                        <a:rPr lang="en-CN" sz="2400" i="0">
                          <a:latin typeface="Cambria Math" panose="02040503050406030204" pitchFamily="18" charset="0"/>
                        </a:rPr>
                        <m:t> </m:t>
                      </m:r>
                    </m:oMath>
                  </m:oMathPara>
                </a14:m>
                <a:endParaRPr lang="en-CN" sz="2400" dirty="0"/>
              </a:p>
            </p:txBody>
          </p:sp>
        </mc:Choice>
        <mc:Fallback xmlns="">
          <p:sp>
            <p:nvSpPr>
              <p:cNvPr id="2" name="Rectangle 1">
                <a:extLst>
                  <a:ext uri="{FF2B5EF4-FFF2-40B4-BE49-F238E27FC236}">
                    <a16:creationId xmlns:a16="http://schemas.microsoft.com/office/drawing/2014/main" id="{39DAEC47-0492-F949-AD39-843AA29FC436}"/>
                  </a:ext>
                </a:extLst>
              </p:cNvPr>
              <p:cNvSpPr>
                <a:spLocks noRot="1" noChangeAspect="1" noMove="1" noResize="1" noEditPoints="1" noAdjustHandles="1" noChangeArrowheads="1" noChangeShapeType="1" noTextEdit="1"/>
              </p:cNvSpPr>
              <p:nvPr/>
            </p:nvSpPr>
            <p:spPr>
              <a:xfrm>
                <a:off x="2915816" y="2492896"/>
                <a:ext cx="3995068" cy="724814"/>
              </a:xfrm>
              <a:prstGeom prst="rect">
                <a:avLst/>
              </a:prstGeom>
              <a:blipFill>
                <a:blip r:embed="rId2"/>
                <a:stretch>
                  <a:fillRect b="-6897"/>
                </a:stretch>
              </a:blipFill>
            </p:spPr>
            <p:txBody>
              <a:bodyPr/>
              <a:lstStyle/>
              <a:p>
                <a:r>
                  <a:rPr lang="en-CN">
                    <a:noFill/>
                  </a:rPr>
                  <a:t> </a:t>
                </a:r>
              </a:p>
            </p:txBody>
          </p:sp>
        </mc:Fallback>
      </mc:AlternateContent>
      <p:pic>
        <p:nvPicPr>
          <p:cNvPr id="3" name="Picture 2">
            <a:extLst>
              <a:ext uri="{FF2B5EF4-FFF2-40B4-BE49-F238E27FC236}">
                <a16:creationId xmlns:a16="http://schemas.microsoft.com/office/drawing/2014/main" id="{0B25738C-664D-9B49-A01A-FB207F6C48CD}"/>
              </a:ext>
            </a:extLst>
          </p:cNvPr>
          <p:cNvPicPr>
            <a:picLocks noChangeAspect="1"/>
          </p:cNvPicPr>
          <p:nvPr/>
        </p:nvPicPr>
        <p:blipFill>
          <a:blip r:embed="rId3"/>
          <a:stretch>
            <a:fillRect/>
          </a:stretch>
        </p:blipFill>
        <p:spPr>
          <a:xfrm>
            <a:off x="3059832" y="3682653"/>
            <a:ext cx="3672408" cy="2448272"/>
          </a:xfrm>
          <a:prstGeom prst="rect">
            <a:avLst/>
          </a:prstGeom>
        </p:spPr>
      </p:pic>
    </p:spTree>
    <p:extLst>
      <p:ext uri="{BB962C8B-B14F-4D97-AF65-F5344CB8AC3E}">
        <p14:creationId xmlns:p14="http://schemas.microsoft.com/office/powerpoint/2010/main" val="1286695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61A2536A-881D-0C42-A0EC-081E9276D0EC}"/>
              </a:ext>
            </a:extLst>
          </p:cNvPr>
          <p:cNvSpPr>
            <a:spLocks noGrp="1" noChangeArrowheads="1"/>
          </p:cNvSpPr>
          <p:nvPr>
            <p:ph type="title"/>
          </p:nvPr>
        </p:nvSpPr>
        <p:spPr/>
        <p:txBody>
          <a:bodyPr/>
          <a:lstStyle/>
          <a:p>
            <a:pPr eaLnBrk="1" hangingPunct="1">
              <a:defRPr/>
            </a:pPr>
            <a:r>
              <a:rPr lang="en-NZ" dirty="0">
                <a:cs typeface="+mj-cs"/>
              </a:rPr>
              <a:t>Gamma distribution</a:t>
            </a:r>
            <a:endParaRPr lang="en-GB" dirty="0">
              <a:cs typeface="+mj-cs"/>
            </a:endParaRPr>
          </a:p>
        </p:txBody>
      </p:sp>
      <p:sp>
        <p:nvSpPr>
          <p:cNvPr id="22530" name="Rectangle 3">
            <a:extLst>
              <a:ext uri="{FF2B5EF4-FFF2-40B4-BE49-F238E27FC236}">
                <a16:creationId xmlns:a16="http://schemas.microsoft.com/office/drawing/2014/main" id="{8F3CB908-F932-854B-BAF4-17B4637FB772}"/>
              </a:ext>
            </a:extLst>
          </p:cNvPr>
          <p:cNvSpPr>
            <a:spLocks noGrp="1" noChangeArrowheads="1"/>
          </p:cNvSpPr>
          <p:nvPr>
            <p:ph type="body" idx="1"/>
          </p:nvPr>
        </p:nvSpPr>
        <p:spPr/>
        <p:txBody>
          <a:bodyPr/>
          <a:lstStyle/>
          <a:p>
            <a:pPr eaLnBrk="1" hangingPunct="1"/>
            <a:r>
              <a:rPr lang="en-US" altLang="en-CN" sz="2400" dirty="0"/>
              <a:t>As</a:t>
            </a:r>
            <a:r>
              <a:rPr lang="en-NZ" altLang="en-CN" sz="2400" dirty="0" err="1"/>
              <a:t>ymmetric</a:t>
            </a:r>
            <a:r>
              <a:rPr lang="en-NZ" altLang="en-CN" sz="2400" dirty="0"/>
              <a:t>, </a:t>
            </a:r>
            <a:r>
              <a:rPr lang="en-NZ" altLang="en-CN" sz="2400" dirty="0">
                <a:solidFill>
                  <a:srgbClr val="FF0000"/>
                </a:solidFill>
              </a:rPr>
              <a:t>continuous</a:t>
            </a:r>
            <a:r>
              <a:rPr lang="en-NZ" altLang="en-CN" sz="2400" dirty="0"/>
              <a:t>, unimodal, bounded below</a:t>
            </a:r>
          </a:p>
          <a:p>
            <a:pPr eaLnBrk="1" hangingPunct="1"/>
            <a:r>
              <a:rPr lang="en-US" altLang="en-CN" sz="2400" dirty="0"/>
              <a:t>U</a:t>
            </a:r>
            <a:r>
              <a:rPr lang="en-NZ" altLang="en-CN" sz="2400" dirty="0" err="1"/>
              <a:t>sed</a:t>
            </a:r>
            <a:r>
              <a:rPr lang="en-NZ" altLang="en-CN" sz="2400" dirty="0"/>
              <a:t> for:</a:t>
            </a:r>
          </a:p>
          <a:p>
            <a:pPr marL="638175" lvl="2" indent="-342900" eaLnBrk="1" hangingPunct="1">
              <a:buClr>
                <a:schemeClr val="tx2"/>
              </a:buClr>
            </a:pPr>
            <a:r>
              <a:rPr lang="en-GB" altLang="en-CN" sz="2400" dirty="0"/>
              <a:t>continuous variates that are bounded below (e.g. rain)</a:t>
            </a:r>
          </a:p>
          <a:p>
            <a:pPr marL="638175" lvl="2" indent="-342900" eaLnBrk="1" hangingPunct="1">
              <a:buClr>
                <a:schemeClr val="tx2"/>
              </a:buClr>
            </a:pPr>
            <a:r>
              <a:rPr lang="en-GB" altLang="en-CN" sz="2400" dirty="0"/>
              <a:t>zeros in </a:t>
            </a:r>
            <a:r>
              <a:rPr lang="en-GB" altLang="en-CN" sz="2400" dirty="0" err="1"/>
              <a:t>poisson</a:t>
            </a:r>
            <a:r>
              <a:rPr lang="en-GB" altLang="en-CN" sz="2400" dirty="0"/>
              <a:t> data (negative binomial model)</a:t>
            </a:r>
          </a:p>
          <a:p>
            <a:pPr marL="638175" lvl="2" indent="-342900" eaLnBrk="1" hangingPunct="1">
              <a:buClr>
                <a:schemeClr val="tx2"/>
              </a:buClr>
            </a:pPr>
            <a:r>
              <a:rPr lang="en-GB" altLang="en-CN" sz="2400" dirty="0"/>
              <a:t>prior for several distributions (e.g. Normal, Poisson)</a:t>
            </a:r>
          </a:p>
          <a:p>
            <a:pPr marL="638175" lvl="2" indent="-342900" eaLnBrk="1" hangingPunct="1">
              <a:buClr>
                <a:schemeClr val="tx2"/>
              </a:buClr>
            </a:pPr>
            <a:endParaRPr lang="en-NZ" altLang="en-CN" sz="1200" dirty="0"/>
          </a:p>
          <a:p>
            <a:pPr eaLnBrk="1" hangingPunct="1"/>
            <a:r>
              <a:rPr lang="en-US" altLang="en-CN" sz="2400" dirty="0"/>
              <a:t>Properties</a:t>
            </a:r>
            <a:r>
              <a:rPr lang="en-NZ" altLang="en-CN" sz="2400" dirty="0"/>
              <a:t>:</a:t>
            </a:r>
          </a:p>
          <a:p>
            <a:pPr lvl="1" eaLnBrk="1" hangingPunct="1"/>
            <a:r>
              <a:rPr lang="en-GB" altLang="en-CN" sz="2400" dirty="0"/>
              <a:t>2 parameters: 𝛼 (shape), 𝛽 (rate)</a:t>
            </a:r>
          </a:p>
          <a:p>
            <a:pPr lvl="1" eaLnBrk="1" hangingPunct="1"/>
            <a:r>
              <a:rPr lang="en-GB" altLang="en-CN" sz="2400" dirty="0"/>
              <a:t>mean (</a:t>
            </a:r>
            <a:r>
              <a:rPr lang="en-GB" altLang="en-CN" sz="2400" i="1" dirty="0" err="1"/>
              <a:t>μ</a:t>
            </a:r>
            <a:r>
              <a:rPr lang="en-GB" altLang="en-CN" sz="2400" i="1" dirty="0"/>
              <a:t> = </a:t>
            </a:r>
            <a:r>
              <a:rPr lang="en-GB" altLang="en-CN" sz="2400" dirty="0"/>
              <a:t>𝛼 </a:t>
            </a:r>
            <a:r>
              <a:rPr lang="en-GB" altLang="en-CN" sz="2400" i="1" dirty="0"/>
              <a:t>/ </a:t>
            </a:r>
            <a:r>
              <a:rPr lang="en-GB" altLang="en-CN" sz="2400" dirty="0"/>
              <a:t>𝛽)</a:t>
            </a:r>
          </a:p>
          <a:p>
            <a:pPr lvl="1" eaLnBrk="1" hangingPunct="1"/>
            <a:r>
              <a:rPr lang="en-GB" altLang="en-CN" sz="2400" dirty="0"/>
              <a:t>variance (σ</a:t>
            </a:r>
            <a:r>
              <a:rPr lang="en-GB" altLang="en-CN" sz="2400" baseline="30000" dirty="0"/>
              <a:t>2</a:t>
            </a:r>
            <a:r>
              <a:rPr lang="en-GB" altLang="en-CN" sz="2400" dirty="0"/>
              <a:t> = 𝛼 </a:t>
            </a:r>
            <a:r>
              <a:rPr lang="en-GB" altLang="en-CN" sz="2400" i="1" dirty="0"/>
              <a:t>/ </a:t>
            </a:r>
            <a:r>
              <a:rPr lang="en-GB" altLang="en-CN" sz="2400" dirty="0"/>
              <a:t>𝛽</a:t>
            </a:r>
            <a:r>
              <a:rPr lang="en-GB" altLang="en-CN" sz="2400" baseline="30000" dirty="0"/>
              <a:t>2</a:t>
            </a:r>
            <a:r>
              <a:rPr lang="en-GB" altLang="en-CN" sz="2400" dirty="0"/>
              <a:t>)</a:t>
            </a:r>
            <a:endParaRPr lang="en-NZ" altLang="en-CN" sz="2400" b="1" dirty="0"/>
          </a:p>
          <a:p>
            <a:pPr lvl="1" eaLnBrk="1" hangingPunct="1"/>
            <a:r>
              <a:rPr lang="en-US" altLang="en-CN" sz="2400" dirty="0"/>
              <a:t>Bounded below</a:t>
            </a:r>
            <a:r>
              <a:rPr lang="en-GB" altLang="en-CN" sz="2400" dirty="0"/>
              <a:t>: (0</a:t>
            </a:r>
            <a:r>
              <a:rPr lang="en-US" altLang="en-CN" sz="2400" dirty="0"/>
              <a:t> </a:t>
            </a:r>
            <a:r>
              <a:rPr lang="en-GB" altLang="en-CN" sz="2400" dirty="0"/>
              <a:t>, </a:t>
            </a:r>
            <a:r>
              <a:rPr lang="en-US" altLang="en-CN" sz="2400" dirty="0"/>
              <a:t>∞</a:t>
            </a:r>
            <a:r>
              <a:rPr lang="en-GB" altLang="en-CN" sz="2400" dirty="0"/>
              <a:t>)</a:t>
            </a:r>
          </a:p>
          <a:p>
            <a:pPr lvl="1" eaLnBrk="1" hangingPunct="1">
              <a:buFont typeface="Wingdings" pitchFamily="2" charset="2"/>
              <a:buNone/>
            </a:pPr>
            <a:r>
              <a:rPr lang="en-GB" altLang="en-CN" sz="2400" dirty="0"/>
              <a:t>	</a:t>
            </a:r>
          </a:p>
        </p:txBody>
      </p:sp>
      <p:pic>
        <p:nvPicPr>
          <p:cNvPr id="4" name="Picture 3">
            <a:extLst>
              <a:ext uri="{FF2B5EF4-FFF2-40B4-BE49-F238E27FC236}">
                <a16:creationId xmlns:a16="http://schemas.microsoft.com/office/drawing/2014/main" id="{6E79870F-9240-0A4C-8A7A-7B9A7CF73037}"/>
              </a:ext>
            </a:extLst>
          </p:cNvPr>
          <p:cNvPicPr>
            <a:picLocks noChangeAspect="1"/>
          </p:cNvPicPr>
          <p:nvPr/>
        </p:nvPicPr>
        <p:blipFill>
          <a:blip r:embed="rId2"/>
          <a:stretch>
            <a:fillRect/>
          </a:stretch>
        </p:blipFill>
        <p:spPr>
          <a:xfrm>
            <a:off x="5940152" y="4137676"/>
            <a:ext cx="3059832" cy="229487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42ED80B2-7EAE-8B42-962A-6E9A70E9D0CB}"/>
              </a:ext>
            </a:extLst>
          </p:cNvPr>
          <p:cNvSpPr>
            <a:spLocks noGrp="1" noChangeArrowheads="1"/>
          </p:cNvSpPr>
          <p:nvPr>
            <p:ph type="title"/>
          </p:nvPr>
        </p:nvSpPr>
        <p:spPr/>
        <p:txBody>
          <a:bodyPr/>
          <a:lstStyle/>
          <a:p>
            <a:pPr eaLnBrk="1" hangingPunct="1">
              <a:defRPr/>
            </a:pPr>
            <a:r>
              <a:rPr lang="en-NZ" dirty="0">
                <a:cs typeface="+mj-cs"/>
              </a:rPr>
              <a:t>Gamma distribution</a:t>
            </a:r>
            <a:endParaRPr lang="en-GB" dirty="0">
              <a:cs typeface="+mj-cs"/>
            </a:endParaRPr>
          </a:p>
        </p:txBody>
      </p:sp>
      <p:sp>
        <p:nvSpPr>
          <p:cNvPr id="19458" name="Rectangle 3">
            <a:extLst>
              <a:ext uri="{FF2B5EF4-FFF2-40B4-BE49-F238E27FC236}">
                <a16:creationId xmlns:a16="http://schemas.microsoft.com/office/drawing/2014/main" id="{21AD32B2-6752-A643-8562-4DA3A642BF09}"/>
              </a:ext>
            </a:extLst>
          </p:cNvPr>
          <p:cNvSpPr>
            <a:spLocks noGrp="1" noChangeArrowheads="1"/>
          </p:cNvSpPr>
          <p:nvPr>
            <p:ph type="body" idx="1"/>
          </p:nvPr>
        </p:nvSpPr>
        <p:spPr/>
        <p:txBody>
          <a:bodyPr/>
          <a:lstStyle/>
          <a:p>
            <a:pPr eaLnBrk="1" hangingPunct="1"/>
            <a:r>
              <a:rPr lang="en-US" altLang="en-CN" sz="2400" dirty="0"/>
              <a:t>Probability density function (pdf)</a:t>
            </a:r>
            <a:endParaRPr lang="en-GB" altLang="en-CN" sz="2400" dirty="0"/>
          </a:p>
          <a:p>
            <a:pPr lvl="1" eaLnBrk="1" hangingPunct="1">
              <a:buFont typeface="Wingdings" pitchFamily="2" charset="2"/>
              <a:buNone/>
            </a:pPr>
            <a:r>
              <a:rPr lang="en-GB" altLang="en-CN" sz="2400" dirty="0"/>
              <a:t>	</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98ABEE02-B1E9-1E4F-BAB4-490A638751D6}"/>
                  </a:ext>
                </a:extLst>
              </p:cNvPr>
              <p:cNvSpPr txBox="1"/>
              <p:nvPr/>
            </p:nvSpPr>
            <p:spPr>
              <a:xfrm>
                <a:off x="899592" y="2852936"/>
                <a:ext cx="7551683" cy="644151"/>
              </a:xfrm>
              <a:prstGeom prst="rect">
                <a:avLst/>
              </a:prstGeom>
              <a:noFill/>
            </p:spPr>
            <p:txBody>
              <a:bodyPr wrap="none" rtlCol="0">
                <a:spAutoFit/>
              </a:bodyPr>
              <a:lstStyle/>
              <a:p>
                <a14:m>
                  <m:oMath xmlns:m="http://schemas.openxmlformats.org/officeDocument/2006/math">
                    <m:r>
                      <m:rPr>
                        <m:sty m:val="p"/>
                      </m:rPr>
                      <a:rPr lang="en-CN" sz="2400">
                        <a:latin typeface="Cambria Math" panose="02040503050406030204" pitchFamily="18" charset="0"/>
                      </a:rPr>
                      <m:t>f</m:t>
                    </m:r>
                    <m:d>
                      <m:dPr>
                        <m:ctrlPr>
                          <a:rPr lang="en-CN" sz="2400" i="1">
                            <a:latin typeface="Cambria Math" panose="02040503050406030204" pitchFamily="18" charset="0"/>
                          </a:rPr>
                        </m:ctrlPr>
                      </m:dPr>
                      <m:e>
                        <m:r>
                          <a:rPr lang="en-CN" sz="2400" i="1">
                            <a:latin typeface="Cambria Math" panose="02040503050406030204" pitchFamily="18" charset="0"/>
                          </a:rPr>
                          <m:t>𝛼</m:t>
                        </m:r>
                        <m:r>
                          <a:rPr lang="en-CN" sz="2400" i="1">
                            <a:latin typeface="Cambria Math" panose="02040503050406030204" pitchFamily="18" charset="0"/>
                          </a:rPr>
                          <m:t>,</m:t>
                        </m:r>
                        <m:r>
                          <a:rPr lang="en-CN" sz="2400" i="1">
                            <a:latin typeface="Cambria Math" panose="02040503050406030204" pitchFamily="18" charset="0"/>
                          </a:rPr>
                          <m:t>𝛽</m:t>
                        </m:r>
                      </m:e>
                    </m:d>
                    <m:r>
                      <a:rPr lang="en-CN" sz="2400" i="1">
                        <a:latin typeface="Cambria Math" panose="02040503050406030204" pitchFamily="18" charset="0"/>
                      </a:rPr>
                      <m:t>= </m:t>
                    </m:r>
                    <m:f>
                      <m:fPr>
                        <m:ctrlPr>
                          <a:rPr lang="en-CN" sz="2400" i="1">
                            <a:latin typeface="Cambria Math" panose="02040503050406030204" pitchFamily="18" charset="0"/>
                          </a:rPr>
                        </m:ctrlPr>
                      </m:fPr>
                      <m:num>
                        <m:sSup>
                          <m:sSupPr>
                            <m:ctrlPr>
                              <a:rPr lang="en-CN" sz="2400" i="1">
                                <a:latin typeface="Cambria Math" panose="02040503050406030204" pitchFamily="18" charset="0"/>
                              </a:rPr>
                            </m:ctrlPr>
                          </m:sSupPr>
                          <m:e>
                            <m:r>
                              <a:rPr lang="en-CN" sz="2400" i="1">
                                <a:latin typeface="Cambria Math" panose="02040503050406030204" pitchFamily="18" charset="0"/>
                              </a:rPr>
                              <m:t>𝛽</m:t>
                            </m:r>
                          </m:e>
                          <m:sup>
                            <m:r>
                              <a:rPr lang="en-CN" sz="2400" i="1">
                                <a:latin typeface="Cambria Math" panose="02040503050406030204" pitchFamily="18" charset="0"/>
                              </a:rPr>
                              <m:t>𝛼</m:t>
                            </m:r>
                          </m:sup>
                        </m:sSup>
                        <m:r>
                          <a:rPr lang="en-CN" sz="2400" i="1">
                            <a:latin typeface="Cambria Math" panose="02040503050406030204" pitchFamily="18" charset="0"/>
                          </a:rPr>
                          <m:t> </m:t>
                        </m:r>
                      </m:num>
                      <m:den>
                        <m:r>
                          <a:rPr lang="en-CN" sz="2400" i="1">
                            <a:latin typeface="Cambria Math" panose="02040503050406030204" pitchFamily="18" charset="0"/>
                            <a:sym typeface="Symbol" pitchFamily="2" charset="2"/>
                          </a:rPr>
                          <m:t></m:t>
                        </m:r>
                        <m:r>
                          <a:rPr lang="en-CN" sz="2400" i="1">
                            <a:latin typeface="Cambria Math" panose="02040503050406030204" pitchFamily="18" charset="0"/>
                          </a:rPr>
                          <m:t>𝛼</m:t>
                        </m:r>
                      </m:den>
                    </m:f>
                    <m:sSup>
                      <m:sSupPr>
                        <m:ctrlPr>
                          <a:rPr lang="en-CN" sz="2400" i="1">
                            <a:latin typeface="Cambria Math" panose="02040503050406030204" pitchFamily="18" charset="0"/>
                          </a:rPr>
                        </m:ctrlPr>
                      </m:sSupPr>
                      <m:e>
                        <m:r>
                          <a:rPr lang="en-CN" sz="2400" i="1">
                            <a:latin typeface="Cambria Math" panose="02040503050406030204" pitchFamily="18" charset="0"/>
                          </a:rPr>
                          <m:t>𝑥</m:t>
                        </m:r>
                      </m:e>
                      <m:sup>
                        <m:r>
                          <a:rPr lang="en-CN" sz="2400" i="1">
                            <a:latin typeface="Cambria Math" panose="02040503050406030204" pitchFamily="18" charset="0"/>
                          </a:rPr>
                          <m:t>𝛼</m:t>
                        </m:r>
                        <m:r>
                          <a:rPr lang="en-CN" sz="2400" i="1">
                            <a:latin typeface="Cambria Math" panose="02040503050406030204" pitchFamily="18" charset="0"/>
                          </a:rPr>
                          <m:t>−1</m:t>
                        </m:r>
                      </m:sup>
                    </m:sSup>
                    <m:sSup>
                      <m:sSupPr>
                        <m:ctrlPr>
                          <a:rPr lang="en-CN" sz="2400" i="1">
                            <a:latin typeface="Cambria Math" panose="02040503050406030204" pitchFamily="18" charset="0"/>
                          </a:rPr>
                        </m:ctrlPr>
                      </m:sSupPr>
                      <m:e>
                        <m:r>
                          <a:rPr lang="en-CN" sz="2400" i="1">
                            <a:latin typeface="Cambria Math" panose="02040503050406030204" pitchFamily="18" charset="0"/>
                          </a:rPr>
                          <m:t>𝑒</m:t>
                        </m:r>
                      </m:e>
                      <m:sup>
                        <m:r>
                          <a:rPr lang="en-CN" sz="2400" i="1">
                            <a:latin typeface="Cambria Math" panose="02040503050406030204" pitchFamily="18" charset="0"/>
                          </a:rPr>
                          <m:t>−</m:t>
                        </m:r>
                        <m:r>
                          <a:rPr lang="en-CN" sz="2400" i="1">
                            <a:latin typeface="Cambria Math" panose="02040503050406030204" pitchFamily="18" charset="0"/>
                          </a:rPr>
                          <m:t>𝛽</m:t>
                        </m:r>
                        <m:r>
                          <a:rPr lang="en-CN" sz="2400" i="1">
                            <a:latin typeface="Cambria Math" panose="02040503050406030204" pitchFamily="18" charset="0"/>
                          </a:rPr>
                          <m:t>𝑥</m:t>
                        </m:r>
                      </m:sup>
                    </m:sSup>
                  </m:oMath>
                </a14:m>
                <a:r>
                  <a:rPr lang="en-US" sz="2400" dirty="0"/>
                  <a:t>      where   </a:t>
                </a:r>
                <a14:m>
                  <m:oMath xmlns:m="http://schemas.openxmlformats.org/officeDocument/2006/math">
                    <m:r>
                      <a:rPr lang="en-CN" sz="2400" i="1">
                        <a:latin typeface="Cambria Math" panose="02040503050406030204" pitchFamily="18" charset="0"/>
                        <a:sym typeface="Symbol" pitchFamily="2" charset="2"/>
                      </a:rPr>
                      <m:t></m:t>
                    </m:r>
                    <m:r>
                      <a:rPr lang="en-CN" sz="2400" i="1">
                        <a:latin typeface="Cambria Math" panose="02040503050406030204" pitchFamily="18" charset="0"/>
                      </a:rPr>
                      <m:t>𝛼</m:t>
                    </m:r>
                    <m:r>
                      <a:rPr lang="en-CN" sz="2400" i="1">
                        <a:latin typeface="Cambria Math" panose="02040503050406030204" pitchFamily="18" charset="0"/>
                      </a:rPr>
                      <m:t>= </m:t>
                    </m:r>
                    <m:nary>
                      <m:naryPr>
                        <m:limLoc m:val="subSup"/>
                        <m:ctrlPr>
                          <a:rPr lang="en-CN" sz="2400" i="1">
                            <a:latin typeface="Cambria Math" panose="02040503050406030204" pitchFamily="18" charset="0"/>
                          </a:rPr>
                        </m:ctrlPr>
                      </m:naryPr>
                      <m:sub>
                        <m:r>
                          <a:rPr lang="en-CN" sz="2400" i="1">
                            <a:latin typeface="Cambria Math" panose="02040503050406030204" pitchFamily="18" charset="0"/>
                          </a:rPr>
                          <m:t>0</m:t>
                        </m:r>
                      </m:sub>
                      <m:sup>
                        <m:r>
                          <a:rPr lang="en-CN" sz="2400" i="1">
                            <a:latin typeface="Cambria Math" panose="02040503050406030204" pitchFamily="18" charset="0"/>
                          </a:rPr>
                          <m:t>∞</m:t>
                        </m:r>
                      </m:sup>
                      <m:e>
                        <m:sSup>
                          <m:sSupPr>
                            <m:ctrlPr>
                              <a:rPr lang="en-CN" sz="2400" i="1">
                                <a:latin typeface="Cambria Math" panose="02040503050406030204" pitchFamily="18" charset="0"/>
                              </a:rPr>
                            </m:ctrlPr>
                          </m:sSupPr>
                          <m:e>
                            <m:r>
                              <a:rPr lang="en-CN" sz="2400" i="1">
                                <a:latin typeface="Cambria Math" panose="02040503050406030204" pitchFamily="18" charset="0"/>
                              </a:rPr>
                              <m:t>𝑥</m:t>
                            </m:r>
                          </m:e>
                          <m:sup>
                            <m:r>
                              <a:rPr lang="en-CN" sz="2400" i="1">
                                <a:latin typeface="Cambria Math" panose="02040503050406030204" pitchFamily="18" charset="0"/>
                              </a:rPr>
                              <m:t>𝑧</m:t>
                            </m:r>
                            <m:r>
                              <a:rPr lang="en-CN" sz="2400" i="1">
                                <a:latin typeface="Cambria Math" panose="02040503050406030204" pitchFamily="18" charset="0"/>
                              </a:rPr>
                              <m:t>−1</m:t>
                            </m:r>
                          </m:sup>
                        </m:sSup>
                        <m:r>
                          <a:rPr lang="en-CN" sz="2400" i="1">
                            <a:latin typeface="Cambria Math" panose="02040503050406030204" pitchFamily="18" charset="0"/>
                          </a:rPr>
                          <m:t> </m:t>
                        </m:r>
                        <m:sSup>
                          <m:sSupPr>
                            <m:ctrlPr>
                              <a:rPr lang="en-CN" sz="2400" i="1">
                                <a:latin typeface="Cambria Math" panose="02040503050406030204" pitchFamily="18" charset="0"/>
                              </a:rPr>
                            </m:ctrlPr>
                          </m:sSupPr>
                          <m:e>
                            <m:r>
                              <a:rPr lang="en-CN" sz="2400" i="1">
                                <a:latin typeface="Cambria Math" panose="02040503050406030204" pitchFamily="18" charset="0"/>
                              </a:rPr>
                              <m:t>𝑒</m:t>
                            </m:r>
                          </m:e>
                          <m:sup>
                            <m:r>
                              <a:rPr lang="en-CN" sz="2400" i="1">
                                <a:latin typeface="Cambria Math" panose="02040503050406030204" pitchFamily="18" charset="0"/>
                              </a:rPr>
                              <m:t>−</m:t>
                            </m:r>
                            <m:r>
                              <a:rPr lang="en-CN" sz="2400" i="1">
                                <a:latin typeface="Cambria Math" panose="02040503050406030204" pitchFamily="18" charset="0"/>
                              </a:rPr>
                              <m:t>𝑧</m:t>
                            </m:r>
                          </m:sup>
                        </m:sSup>
                        <m:r>
                          <a:rPr lang="en-CN" sz="2400" i="1">
                            <a:latin typeface="Cambria Math" panose="02040503050406030204" pitchFamily="18" charset="0"/>
                          </a:rPr>
                          <m:t> </m:t>
                        </m:r>
                        <m:r>
                          <a:rPr lang="en-CN" sz="2400" i="1">
                            <a:latin typeface="Cambria Math" panose="02040503050406030204" pitchFamily="18" charset="0"/>
                          </a:rPr>
                          <m:t>𝑑𝑥</m:t>
                        </m:r>
                      </m:e>
                    </m:nary>
                  </m:oMath>
                </a14:m>
                <a:endParaRPr lang="en-CN" sz="2400" dirty="0"/>
              </a:p>
            </p:txBody>
          </p:sp>
        </mc:Choice>
        <mc:Fallback xmlns="">
          <p:sp>
            <p:nvSpPr>
              <p:cNvPr id="2" name="TextBox 1">
                <a:extLst>
                  <a:ext uri="{FF2B5EF4-FFF2-40B4-BE49-F238E27FC236}">
                    <a16:creationId xmlns:a16="http://schemas.microsoft.com/office/drawing/2014/main" id="{98ABEE02-B1E9-1E4F-BAB4-490A638751D6}"/>
                  </a:ext>
                </a:extLst>
              </p:cNvPr>
              <p:cNvSpPr txBox="1">
                <a:spLocks noRot="1" noChangeAspect="1" noMove="1" noResize="1" noEditPoints="1" noAdjustHandles="1" noChangeArrowheads="1" noChangeShapeType="1" noTextEdit="1"/>
              </p:cNvSpPr>
              <p:nvPr/>
            </p:nvSpPr>
            <p:spPr>
              <a:xfrm>
                <a:off x="899592" y="2852936"/>
                <a:ext cx="7551683" cy="644151"/>
              </a:xfrm>
              <a:prstGeom prst="rect">
                <a:avLst/>
              </a:prstGeom>
              <a:blipFill>
                <a:blip r:embed="rId2"/>
                <a:stretch>
                  <a:fillRect l="-168" t="-98039" b="-158824"/>
                </a:stretch>
              </a:blipFill>
            </p:spPr>
            <p:txBody>
              <a:bodyPr/>
              <a:lstStyle/>
              <a:p>
                <a:r>
                  <a:rPr lang="en-CN">
                    <a:noFill/>
                  </a:rPr>
                  <a:t> </a:t>
                </a:r>
              </a:p>
            </p:txBody>
          </p:sp>
        </mc:Fallback>
      </mc:AlternateContent>
      <p:pic>
        <p:nvPicPr>
          <p:cNvPr id="4" name="Picture 3">
            <a:extLst>
              <a:ext uri="{FF2B5EF4-FFF2-40B4-BE49-F238E27FC236}">
                <a16:creationId xmlns:a16="http://schemas.microsoft.com/office/drawing/2014/main" id="{7E4DA408-9A7F-8845-AF6C-D631F6F189FB}"/>
              </a:ext>
            </a:extLst>
          </p:cNvPr>
          <p:cNvPicPr>
            <a:picLocks noChangeAspect="1"/>
          </p:cNvPicPr>
          <p:nvPr/>
        </p:nvPicPr>
        <p:blipFill>
          <a:blip r:embed="rId3"/>
          <a:stretch>
            <a:fillRect/>
          </a:stretch>
        </p:blipFill>
        <p:spPr>
          <a:xfrm>
            <a:off x="2897433" y="3645024"/>
            <a:ext cx="3556000" cy="2667000"/>
          </a:xfrm>
          <a:prstGeom prst="rect">
            <a:avLst/>
          </a:prstGeom>
        </p:spPr>
      </p:pic>
    </p:spTree>
    <p:extLst>
      <p:ext uri="{BB962C8B-B14F-4D97-AF65-F5344CB8AC3E}">
        <p14:creationId xmlns:p14="http://schemas.microsoft.com/office/powerpoint/2010/main" val="39611490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59AB0538-7756-6B48-82A6-E81F0E59D560}"/>
              </a:ext>
            </a:extLst>
          </p:cNvPr>
          <p:cNvSpPr>
            <a:spLocks noGrp="1" noChangeArrowheads="1"/>
          </p:cNvSpPr>
          <p:nvPr>
            <p:ph type="title"/>
          </p:nvPr>
        </p:nvSpPr>
        <p:spPr/>
        <p:txBody>
          <a:bodyPr/>
          <a:lstStyle/>
          <a:p>
            <a:pPr eaLnBrk="1" hangingPunct="1">
              <a:defRPr/>
            </a:pPr>
            <a:r>
              <a:rPr lang="en-NZ" dirty="0">
                <a:cs typeface="+mj-cs"/>
              </a:rPr>
              <a:t>Beta distribution</a:t>
            </a:r>
            <a:endParaRPr lang="en-GB" dirty="0">
              <a:cs typeface="+mj-cs"/>
            </a:endParaRPr>
          </a:p>
        </p:txBody>
      </p:sp>
      <mc:AlternateContent xmlns:mc="http://schemas.openxmlformats.org/markup-compatibility/2006" xmlns:a14="http://schemas.microsoft.com/office/drawing/2010/main">
        <mc:Choice Requires="a14">
          <p:sp>
            <p:nvSpPr>
              <p:cNvPr id="23554" name="Rectangle 3">
                <a:extLst>
                  <a:ext uri="{FF2B5EF4-FFF2-40B4-BE49-F238E27FC236}">
                    <a16:creationId xmlns:a16="http://schemas.microsoft.com/office/drawing/2014/main" id="{42E9B7D9-35F9-8D4D-BA77-654E74C7D682}"/>
                  </a:ext>
                </a:extLst>
              </p:cNvPr>
              <p:cNvSpPr>
                <a:spLocks noGrp="1" noChangeArrowheads="1"/>
              </p:cNvSpPr>
              <p:nvPr>
                <p:ph type="body" idx="1"/>
              </p:nvPr>
            </p:nvSpPr>
            <p:spPr>
              <a:xfrm>
                <a:off x="457200" y="1700213"/>
                <a:ext cx="8363272" cy="4176712"/>
              </a:xfrm>
            </p:spPr>
            <p:txBody>
              <a:bodyPr/>
              <a:lstStyle/>
              <a:p>
                <a:pPr eaLnBrk="1" hangingPunct="1"/>
                <a:r>
                  <a:rPr lang="en-US" altLang="en-CN" sz="2400" dirty="0"/>
                  <a:t>Asymmetric, continuous, bounded both sides</a:t>
                </a:r>
                <a:endParaRPr lang="en-NZ" altLang="en-CN" sz="2400" dirty="0"/>
              </a:p>
              <a:p>
                <a:pPr eaLnBrk="1" hangingPunct="1"/>
                <a:r>
                  <a:rPr lang="en-US" altLang="en-CN" sz="2400" dirty="0"/>
                  <a:t>U</a:t>
                </a:r>
                <a:r>
                  <a:rPr lang="en-NZ" altLang="en-CN" sz="2400" dirty="0" err="1"/>
                  <a:t>sed</a:t>
                </a:r>
                <a:r>
                  <a:rPr lang="en-NZ" altLang="en-CN" sz="2400" dirty="0"/>
                  <a:t> for:</a:t>
                </a:r>
              </a:p>
              <a:p>
                <a:pPr lvl="1" eaLnBrk="1" hangingPunct="1">
                  <a:lnSpc>
                    <a:spcPct val="90000"/>
                  </a:lnSpc>
                </a:pPr>
                <a:r>
                  <a:rPr lang="en-GB" altLang="en-CN" sz="2400" dirty="0"/>
                  <a:t>Proportional data</a:t>
                </a:r>
              </a:p>
              <a:p>
                <a:pPr lvl="1" eaLnBrk="1" hangingPunct="1">
                  <a:lnSpc>
                    <a:spcPct val="90000"/>
                  </a:lnSpc>
                </a:pPr>
                <a:r>
                  <a:rPr lang="en-US" altLang="en-CN" sz="2400" dirty="0"/>
                  <a:t>Prior for several distributions (</a:t>
                </a:r>
                <a:r>
                  <a:rPr lang="en-US" altLang="en-CN" sz="2000" dirty="0"/>
                  <a:t>Binomial, Neg Bin, Geometric</a:t>
                </a:r>
                <a:r>
                  <a:rPr lang="en-US" altLang="en-CN" sz="2400" dirty="0"/>
                  <a:t>)</a:t>
                </a:r>
                <a:endParaRPr lang="en-GB" altLang="en-CN" sz="2400" dirty="0"/>
              </a:p>
              <a:p>
                <a:pPr lvl="1" eaLnBrk="1" hangingPunct="1">
                  <a:lnSpc>
                    <a:spcPct val="90000"/>
                  </a:lnSpc>
                </a:pPr>
                <a:endParaRPr lang="en-GB" altLang="en-CN" sz="1000" dirty="0"/>
              </a:p>
              <a:p>
                <a:pPr eaLnBrk="1" hangingPunct="1"/>
                <a:r>
                  <a:rPr lang="en-US" altLang="en-CN" sz="2400" dirty="0"/>
                  <a:t>Properties</a:t>
                </a:r>
                <a:r>
                  <a:rPr lang="en-NZ" altLang="en-CN" sz="2400" dirty="0"/>
                  <a:t>:</a:t>
                </a:r>
              </a:p>
              <a:p>
                <a:pPr lvl="1" eaLnBrk="1" hangingPunct="1"/>
                <a:r>
                  <a:rPr lang="en-US" altLang="en-CN" sz="2400" dirty="0"/>
                  <a:t>2 shape parameters: 𝛼&gt;0, 𝛽&gt;0</a:t>
                </a:r>
              </a:p>
              <a:p>
                <a:pPr lvl="1" eaLnBrk="1" hangingPunct="1"/>
                <a14:m>
                  <m:oMath xmlns:m="http://schemas.openxmlformats.org/officeDocument/2006/math">
                    <m:r>
                      <a:rPr lang="en-CN" i="1">
                        <a:latin typeface="Cambria Math" panose="02040503050406030204" pitchFamily="18" charset="0"/>
                      </a:rPr>
                      <m:t>𝜇</m:t>
                    </m:r>
                    <m:r>
                      <a:rPr lang="en-CN" i="1">
                        <a:latin typeface="Cambria Math" panose="02040503050406030204" pitchFamily="18" charset="0"/>
                      </a:rPr>
                      <m:t> =  </m:t>
                    </m:r>
                    <m:f>
                      <m:fPr>
                        <m:ctrlPr>
                          <a:rPr lang="en-CN" i="1">
                            <a:latin typeface="Cambria Math" panose="02040503050406030204" pitchFamily="18" charset="0"/>
                          </a:rPr>
                        </m:ctrlPr>
                      </m:fPr>
                      <m:num>
                        <m:r>
                          <a:rPr lang="en-CN" i="1">
                            <a:latin typeface="Cambria Math" panose="02040503050406030204" pitchFamily="18" charset="0"/>
                          </a:rPr>
                          <m:t>𝛼</m:t>
                        </m:r>
                      </m:num>
                      <m:den>
                        <m:r>
                          <a:rPr lang="en-CN" i="1">
                            <a:latin typeface="Cambria Math" panose="02040503050406030204" pitchFamily="18" charset="0"/>
                          </a:rPr>
                          <m:t>𝛼</m:t>
                        </m:r>
                        <m:r>
                          <a:rPr lang="en-CN" i="1">
                            <a:latin typeface="Cambria Math" panose="02040503050406030204" pitchFamily="18" charset="0"/>
                          </a:rPr>
                          <m:t>+ </m:t>
                        </m:r>
                        <m:r>
                          <a:rPr lang="en-CN" i="1">
                            <a:latin typeface="Cambria Math" panose="02040503050406030204" pitchFamily="18" charset="0"/>
                          </a:rPr>
                          <m:t>𝛽</m:t>
                        </m:r>
                      </m:den>
                    </m:f>
                    <m:r>
                      <a:rPr lang="en-CN" i="1">
                        <a:latin typeface="Cambria Math" panose="02040503050406030204" pitchFamily="18" charset="0"/>
                      </a:rPr>
                      <m:t> </m:t>
                    </m:r>
                  </m:oMath>
                </a14:m>
                <a:endParaRPr lang="en-GB" altLang="en-CN" sz="2400" dirty="0"/>
              </a:p>
              <a:p>
                <a:pPr lvl="1" eaLnBrk="1" hangingPunct="1"/>
                <a14:m>
                  <m:oMath xmlns:m="http://schemas.openxmlformats.org/officeDocument/2006/math">
                    <m:sSup>
                      <m:sSupPr>
                        <m:ctrlPr>
                          <a:rPr lang="en-CN" i="1">
                            <a:latin typeface="Cambria Math" panose="02040503050406030204" pitchFamily="18" charset="0"/>
                          </a:rPr>
                        </m:ctrlPr>
                      </m:sSupPr>
                      <m:e>
                        <m:acc>
                          <m:accPr>
                            <m:chr m:val="̂"/>
                            <m:ctrlPr>
                              <a:rPr lang="en-CN" i="1">
                                <a:latin typeface="Cambria Math" panose="02040503050406030204" pitchFamily="18" charset="0"/>
                              </a:rPr>
                            </m:ctrlPr>
                          </m:accPr>
                          <m:e>
                            <m:r>
                              <a:rPr lang="en-CN" i="1">
                                <a:latin typeface="Cambria Math" panose="02040503050406030204" pitchFamily="18" charset="0"/>
                              </a:rPr>
                              <m:t>𝜎</m:t>
                            </m:r>
                          </m:e>
                        </m:acc>
                      </m:e>
                      <m:sup>
                        <m:r>
                          <a:rPr lang="en-CN" i="1">
                            <a:latin typeface="Cambria Math" panose="02040503050406030204" pitchFamily="18" charset="0"/>
                          </a:rPr>
                          <m:t>2</m:t>
                        </m:r>
                      </m:sup>
                    </m:sSup>
                    <m:r>
                      <a:rPr lang="en-CN" i="1">
                        <a:latin typeface="Cambria Math" panose="02040503050406030204" pitchFamily="18" charset="0"/>
                      </a:rPr>
                      <m:t> =  </m:t>
                    </m:r>
                    <m:f>
                      <m:fPr>
                        <m:ctrlPr>
                          <a:rPr lang="en-CN" i="1">
                            <a:latin typeface="Cambria Math" panose="02040503050406030204" pitchFamily="18" charset="0"/>
                          </a:rPr>
                        </m:ctrlPr>
                      </m:fPr>
                      <m:num>
                        <m:r>
                          <a:rPr lang="en-CN" i="1">
                            <a:latin typeface="Cambria Math" panose="02040503050406030204" pitchFamily="18" charset="0"/>
                          </a:rPr>
                          <m:t>𝛼𝛽</m:t>
                        </m:r>
                      </m:num>
                      <m:den>
                        <m:sSup>
                          <m:sSupPr>
                            <m:ctrlPr>
                              <a:rPr lang="en-CN" i="1">
                                <a:latin typeface="Cambria Math" panose="02040503050406030204" pitchFamily="18" charset="0"/>
                              </a:rPr>
                            </m:ctrlPr>
                          </m:sSupPr>
                          <m:e>
                            <m:d>
                              <m:dPr>
                                <m:ctrlPr>
                                  <a:rPr lang="en-CN" i="1">
                                    <a:latin typeface="Cambria Math" panose="02040503050406030204" pitchFamily="18" charset="0"/>
                                  </a:rPr>
                                </m:ctrlPr>
                              </m:dPr>
                              <m:e>
                                <m:r>
                                  <a:rPr lang="en-CN" i="1">
                                    <a:latin typeface="Cambria Math" panose="02040503050406030204" pitchFamily="18" charset="0"/>
                                  </a:rPr>
                                  <m:t>𝛼</m:t>
                                </m:r>
                                <m:r>
                                  <a:rPr lang="en-CN" i="1">
                                    <a:latin typeface="Cambria Math" panose="02040503050406030204" pitchFamily="18" charset="0"/>
                                  </a:rPr>
                                  <m:t>+ </m:t>
                                </m:r>
                                <m:r>
                                  <a:rPr lang="en-CN" i="1">
                                    <a:latin typeface="Cambria Math" panose="02040503050406030204" pitchFamily="18" charset="0"/>
                                  </a:rPr>
                                  <m:t>𝛽</m:t>
                                </m:r>
                              </m:e>
                            </m:d>
                          </m:e>
                          <m:sup>
                            <m:r>
                              <a:rPr lang="en-CN" i="1">
                                <a:latin typeface="Cambria Math" panose="02040503050406030204" pitchFamily="18" charset="0"/>
                              </a:rPr>
                              <m:t>2</m:t>
                            </m:r>
                          </m:sup>
                        </m:sSup>
                        <m:r>
                          <a:rPr lang="en-CN" i="1">
                            <a:latin typeface="Cambria Math" panose="02040503050406030204" pitchFamily="18" charset="0"/>
                          </a:rPr>
                          <m:t>(</m:t>
                        </m:r>
                        <m:r>
                          <a:rPr lang="en-CN" i="1">
                            <a:latin typeface="Cambria Math" panose="02040503050406030204" pitchFamily="18" charset="0"/>
                          </a:rPr>
                          <m:t>𝛼</m:t>
                        </m:r>
                        <m:r>
                          <a:rPr lang="en-CN" i="1">
                            <a:latin typeface="Cambria Math" panose="02040503050406030204" pitchFamily="18" charset="0"/>
                          </a:rPr>
                          <m:t>+ </m:t>
                        </m:r>
                        <m:r>
                          <a:rPr lang="en-CN" i="1">
                            <a:latin typeface="Cambria Math" panose="02040503050406030204" pitchFamily="18" charset="0"/>
                          </a:rPr>
                          <m:t>𝛽</m:t>
                        </m:r>
                        <m:r>
                          <a:rPr lang="en-CN" i="1">
                            <a:latin typeface="Cambria Math" panose="02040503050406030204" pitchFamily="18" charset="0"/>
                          </a:rPr>
                          <m:t>+1)</m:t>
                        </m:r>
                      </m:den>
                    </m:f>
                  </m:oMath>
                </a14:m>
                <a:endParaRPr lang="en-GB" altLang="en-CN" sz="2400" dirty="0"/>
              </a:p>
              <a:p>
                <a:pPr lvl="1" eaLnBrk="1" hangingPunct="1"/>
                <a:r>
                  <a:rPr lang="en-US" altLang="en-CN" sz="2400" dirty="0"/>
                  <a:t>B</a:t>
                </a:r>
                <a:r>
                  <a:rPr lang="en-GB" altLang="en-CN" sz="2400" dirty="0" err="1"/>
                  <a:t>ounded</a:t>
                </a:r>
                <a:r>
                  <a:rPr lang="en-GB" altLang="en-CN" sz="2400" dirty="0"/>
                  <a:t> both sides:  [0,1]</a:t>
                </a:r>
              </a:p>
            </p:txBody>
          </p:sp>
        </mc:Choice>
        <mc:Fallback xmlns="">
          <p:sp>
            <p:nvSpPr>
              <p:cNvPr id="23554" name="Rectangle 3">
                <a:extLst>
                  <a:ext uri="{FF2B5EF4-FFF2-40B4-BE49-F238E27FC236}">
                    <a16:creationId xmlns:a16="http://schemas.microsoft.com/office/drawing/2014/main" id="{42E9B7D9-35F9-8D4D-BA77-654E74C7D682}"/>
                  </a:ext>
                </a:extLst>
              </p:cNvPr>
              <p:cNvSpPr>
                <a:spLocks noGrp="1" noRot="1" noChangeAspect="1" noMove="1" noResize="1" noEditPoints="1" noAdjustHandles="1" noChangeArrowheads="1" noChangeShapeType="1" noTextEdit="1"/>
              </p:cNvSpPr>
              <p:nvPr>
                <p:ph type="body" idx="1"/>
              </p:nvPr>
            </p:nvSpPr>
            <p:spPr>
              <a:xfrm>
                <a:off x="457200" y="1700213"/>
                <a:ext cx="8363272" cy="4176712"/>
              </a:xfrm>
              <a:blipFill>
                <a:blip r:embed="rId2"/>
                <a:stretch>
                  <a:fillRect l="-455" t="-909" r="-910" b="-13939"/>
                </a:stretch>
              </a:blipFill>
            </p:spPr>
            <p:txBody>
              <a:bodyPr/>
              <a:lstStyle/>
              <a:p>
                <a:r>
                  <a:rPr lang="en-CN">
                    <a:noFill/>
                  </a:rPr>
                  <a:t> </a:t>
                </a:r>
              </a:p>
            </p:txBody>
          </p:sp>
        </mc:Fallback>
      </mc:AlternateContent>
      <p:pic>
        <p:nvPicPr>
          <p:cNvPr id="7" name="Picture 1">
            <a:extLst>
              <a:ext uri="{FF2B5EF4-FFF2-40B4-BE49-F238E27FC236}">
                <a16:creationId xmlns:a16="http://schemas.microsoft.com/office/drawing/2014/main" id="{EAEFDBAF-C363-FF4C-B431-3B1980A76F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9943" y="3987799"/>
            <a:ext cx="2916237" cy="233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91690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42ED80B2-7EAE-8B42-962A-6E9A70E9D0CB}"/>
              </a:ext>
            </a:extLst>
          </p:cNvPr>
          <p:cNvSpPr>
            <a:spLocks noGrp="1" noChangeArrowheads="1"/>
          </p:cNvSpPr>
          <p:nvPr>
            <p:ph type="title"/>
          </p:nvPr>
        </p:nvSpPr>
        <p:spPr/>
        <p:txBody>
          <a:bodyPr/>
          <a:lstStyle/>
          <a:p>
            <a:pPr eaLnBrk="1" hangingPunct="1">
              <a:defRPr/>
            </a:pPr>
            <a:r>
              <a:rPr lang="en-NZ" dirty="0">
                <a:cs typeface="+mj-cs"/>
              </a:rPr>
              <a:t>Beta distribution</a:t>
            </a:r>
            <a:endParaRPr lang="en-GB" dirty="0">
              <a:cs typeface="+mj-cs"/>
            </a:endParaRPr>
          </a:p>
        </p:txBody>
      </p:sp>
      <p:sp>
        <p:nvSpPr>
          <p:cNvPr id="19458" name="Rectangle 3">
            <a:extLst>
              <a:ext uri="{FF2B5EF4-FFF2-40B4-BE49-F238E27FC236}">
                <a16:creationId xmlns:a16="http://schemas.microsoft.com/office/drawing/2014/main" id="{21AD32B2-6752-A643-8562-4DA3A642BF09}"/>
              </a:ext>
            </a:extLst>
          </p:cNvPr>
          <p:cNvSpPr>
            <a:spLocks noGrp="1" noChangeArrowheads="1"/>
          </p:cNvSpPr>
          <p:nvPr>
            <p:ph type="body" idx="1"/>
          </p:nvPr>
        </p:nvSpPr>
        <p:spPr/>
        <p:txBody>
          <a:bodyPr/>
          <a:lstStyle/>
          <a:p>
            <a:pPr eaLnBrk="1" hangingPunct="1"/>
            <a:r>
              <a:rPr lang="en-US" altLang="en-CN" sz="2400" dirty="0"/>
              <a:t>Probability density function (pdf)</a:t>
            </a:r>
            <a:endParaRPr lang="en-GB" altLang="en-CN" sz="2400" dirty="0"/>
          </a:p>
          <a:p>
            <a:pPr lvl="1" eaLnBrk="1" hangingPunct="1">
              <a:buFont typeface="Wingdings" pitchFamily="2" charset="2"/>
              <a:buNone/>
            </a:pPr>
            <a:r>
              <a:rPr lang="en-GB" altLang="en-CN" sz="2400" dirty="0"/>
              <a:t>	</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48BB3EF8-F106-F144-A599-26E55AFCAE6A}"/>
                  </a:ext>
                </a:extLst>
              </p:cNvPr>
              <p:cNvSpPr/>
              <p:nvPr/>
            </p:nvSpPr>
            <p:spPr>
              <a:xfrm>
                <a:off x="457200" y="2511633"/>
                <a:ext cx="7715200" cy="91736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CN" sz="2400">
                          <a:latin typeface="Cambria Math" panose="02040503050406030204" pitchFamily="18" charset="0"/>
                        </a:rPr>
                        <m:t>f</m:t>
                      </m:r>
                      <m:d>
                        <m:dPr>
                          <m:ctrlPr>
                            <a:rPr lang="en-CN" sz="2400" i="1">
                              <a:latin typeface="Cambria Math" panose="02040503050406030204" pitchFamily="18" charset="0"/>
                            </a:rPr>
                          </m:ctrlPr>
                        </m:dPr>
                        <m:e>
                          <m:r>
                            <a:rPr lang="en-CN" sz="2400" i="1">
                              <a:latin typeface="Cambria Math" panose="02040503050406030204" pitchFamily="18" charset="0"/>
                            </a:rPr>
                            <m:t>𝛼</m:t>
                          </m:r>
                          <m:r>
                            <a:rPr lang="en-CN" sz="2400" i="0">
                              <a:latin typeface="Cambria Math" panose="02040503050406030204" pitchFamily="18" charset="0"/>
                            </a:rPr>
                            <m:t>,</m:t>
                          </m:r>
                          <m:r>
                            <a:rPr lang="en-CN" sz="2400" i="1">
                              <a:latin typeface="Cambria Math" panose="02040503050406030204" pitchFamily="18" charset="0"/>
                            </a:rPr>
                            <m:t>𝛽</m:t>
                          </m:r>
                        </m:e>
                      </m:d>
                      <m:r>
                        <a:rPr lang="en-CN" sz="2400" i="0">
                          <a:latin typeface="Cambria Math" panose="02040503050406030204" pitchFamily="18" charset="0"/>
                        </a:rPr>
                        <m:t>= </m:t>
                      </m:r>
                      <m:f>
                        <m:fPr>
                          <m:ctrlPr>
                            <a:rPr lang="en-CN" sz="2400" i="1">
                              <a:latin typeface="Cambria Math" panose="02040503050406030204" pitchFamily="18" charset="0"/>
                            </a:rPr>
                          </m:ctrlPr>
                        </m:fPr>
                        <m:num>
                          <m:sSup>
                            <m:sSupPr>
                              <m:ctrlPr>
                                <a:rPr lang="en-CN" sz="2400" i="1">
                                  <a:latin typeface="Cambria Math" panose="02040503050406030204" pitchFamily="18" charset="0"/>
                                </a:rPr>
                              </m:ctrlPr>
                            </m:sSupPr>
                            <m:e>
                              <m:r>
                                <a:rPr lang="en-CN" sz="2400" i="1">
                                  <a:latin typeface="Cambria Math" panose="02040503050406030204" pitchFamily="18" charset="0"/>
                                </a:rPr>
                                <m:t>𝑥</m:t>
                              </m:r>
                            </m:e>
                            <m:sup>
                              <m:r>
                                <a:rPr lang="en-CN" sz="2400" i="1">
                                  <a:latin typeface="Cambria Math" panose="02040503050406030204" pitchFamily="18" charset="0"/>
                                </a:rPr>
                                <m:t>𝛼</m:t>
                              </m:r>
                              <m:r>
                                <a:rPr lang="en-CN" sz="2400" i="0">
                                  <a:latin typeface="Cambria Math" panose="02040503050406030204" pitchFamily="18" charset="0"/>
                                </a:rPr>
                                <m:t>−1</m:t>
                              </m:r>
                            </m:sup>
                          </m:sSup>
                          <m:sSup>
                            <m:sSupPr>
                              <m:ctrlPr>
                                <a:rPr lang="en-CN" sz="2400" i="1">
                                  <a:latin typeface="Cambria Math" panose="02040503050406030204" pitchFamily="18" charset="0"/>
                                </a:rPr>
                              </m:ctrlPr>
                            </m:sSupPr>
                            <m:e>
                              <m:r>
                                <a:rPr lang="en-CN" sz="2400" i="1">
                                  <a:latin typeface="Cambria Math" panose="02040503050406030204" pitchFamily="18" charset="0"/>
                                </a:rPr>
                                <m:t>𝑒</m:t>
                              </m:r>
                            </m:e>
                            <m:sup>
                              <m:r>
                                <a:rPr lang="en-CN" sz="2400" i="0">
                                  <a:latin typeface="Cambria Math" panose="02040503050406030204" pitchFamily="18" charset="0"/>
                                </a:rPr>
                                <m:t>−</m:t>
                              </m:r>
                              <m:r>
                                <a:rPr lang="en-CN" sz="2400" i="1">
                                  <a:latin typeface="Cambria Math" panose="02040503050406030204" pitchFamily="18" charset="0"/>
                                </a:rPr>
                                <m:t>𝛽</m:t>
                              </m:r>
                              <m:r>
                                <a:rPr lang="en-CN" sz="2400" i="1">
                                  <a:latin typeface="Cambria Math" panose="02040503050406030204" pitchFamily="18" charset="0"/>
                                </a:rPr>
                                <m:t>𝑥</m:t>
                              </m:r>
                            </m:sup>
                          </m:sSup>
                          <m:r>
                            <a:rPr lang="en-CN" sz="2400" i="0">
                              <a:latin typeface="Cambria Math" panose="02040503050406030204" pitchFamily="18" charset="0"/>
                            </a:rPr>
                            <m:t> </m:t>
                          </m:r>
                        </m:num>
                        <m:den>
                          <m:d>
                            <m:dPr>
                              <m:begChr m:val=""/>
                              <m:ctrlPr>
                                <a:rPr lang="en-CN" sz="2400" i="1">
                                  <a:latin typeface="Cambria Math" panose="02040503050406030204" pitchFamily="18" charset="0"/>
                                </a:rPr>
                              </m:ctrlPr>
                            </m:dPr>
                            <m:e>
                              <m:r>
                                <a:rPr lang="en-CN" sz="2400" i="1">
                                  <a:latin typeface="Cambria Math" panose="02040503050406030204" pitchFamily="18" charset="0"/>
                                </a:rPr>
                                <m:t>𝐵</m:t>
                              </m:r>
                              <m:r>
                                <a:rPr lang="en-CN" sz="2400" i="0">
                                  <a:latin typeface="Cambria Math" panose="02040503050406030204" pitchFamily="18" charset="0"/>
                                </a:rPr>
                                <m:t>(</m:t>
                              </m:r>
                              <m:r>
                                <a:rPr lang="en-CN" sz="2400" i="1">
                                  <a:latin typeface="Cambria Math" panose="02040503050406030204" pitchFamily="18" charset="0"/>
                                </a:rPr>
                                <m:t>𝛼</m:t>
                              </m:r>
                              <m:r>
                                <a:rPr lang="en-CN" sz="2400" i="0">
                                  <a:latin typeface="Cambria Math" panose="02040503050406030204" pitchFamily="18" charset="0"/>
                                </a:rPr>
                                <m:t>,</m:t>
                              </m:r>
                              <m:r>
                                <a:rPr lang="en-CN" sz="2400" i="1">
                                  <a:latin typeface="Cambria Math" panose="02040503050406030204" pitchFamily="18" charset="0"/>
                                </a:rPr>
                                <m:t>𝛽</m:t>
                              </m:r>
                            </m:e>
                          </m:d>
                        </m:den>
                      </m:f>
                      <m:r>
                        <a:rPr lang="en-CN" sz="2400" i="0">
                          <a:latin typeface="Cambria Math" panose="02040503050406030204" pitchFamily="18" charset="0"/>
                        </a:rPr>
                        <m:t>       </m:t>
                      </m:r>
                      <m:r>
                        <m:rPr>
                          <m:sty m:val="p"/>
                        </m:rPr>
                        <a:rPr lang="en-CN" sz="2400" i="0">
                          <a:latin typeface="Cambria Math" panose="02040503050406030204" pitchFamily="18" charset="0"/>
                        </a:rPr>
                        <m:t>where</m:t>
                      </m:r>
                      <m:r>
                        <a:rPr lang="en-CN" sz="2400" i="0">
                          <a:latin typeface="Cambria Math" panose="02040503050406030204" pitchFamily="18" charset="0"/>
                        </a:rPr>
                        <m:t>     </m:t>
                      </m:r>
                      <m:r>
                        <a:rPr lang="en-CN" sz="2400" i="1">
                          <a:latin typeface="Cambria Math" panose="02040503050406030204" pitchFamily="18" charset="0"/>
                        </a:rPr>
                        <m:t>𝐵</m:t>
                      </m:r>
                      <m:d>
                        <m:dPr>
                          <m:ctrlPr>
                            <a:rPr lang="en-CN" sz="2400" i="1">
                              <a:latin typeface="Cambria Math" panose="02040503050406030204" pitchFamily="18" charset="0"/>
                            </a:rPr>
                          </m:ctrlPr>
                        </m:dPr>
                        <m:e>
                          <m:r>
                            <a:rPr lang="en-CN" sz="2400" i="1">
                              <a:latin typeface="Cambria Math" panose="02040503050406030204" pitchFamily="18" charset="0"/>
                            </a:rPr>
                            <m:t>𝛼</m:t>
                          </m:r>
                          <m:r>
                            <a:rPr lang="en-CN" sz="2400" i="0">
                              <a:latin typeface="Cambria Math" panose="02040503050406030204" pitchFamily="18" charset="0"/>
                            </a:rPr>
                            <m:t>,</m:t>
                          </m:r>
                          <m:r>
                            <a:rPr lang="en-CN" sz="2400" i="1">
                              <a:latin typeface="Cambria Math" panose="02040503050406030204" pitchFamily="18" charset="0"/>
                            </a:rPr>
                            <m:t>𝛽</m:t>
                          </m:r>
                        </m:e>
                      </m:d>
                      <m:r>
                        <a:rPr lang="en-CN" sz="2400" i="0">
                          <a:latin typeface="Cambria Math" panose="02040503050406030204" pitchFamily="18" charset="0"/>
                        </a:rPr>
                        <m:t>=   </m:t>
                      </m:r>
                      <m:f>
                        <m:fPr>
                          <m:ctrlPr>
                            <a:rPr lang="en-CN" sz="2400" i="1">
                              <a:latin typeface="Cambria Math" panose="02040503050406030204" pitchFamily="18" charset="0"/>
                            </a:rPr>
                          </m:ctrlPr>
                        </m:fPr>
                        <m:num>
                          <m:r>
                            <a:rPr lang="en-CN" sz="2400" i="1">
                              <a:latin typeface="Cambria Math" panose="02040503050406030204" pitchFamily="18" charset="0"/>
                              <a:sym typeface="Symbol" pitchFamily="2" charset="2"/>
                            </a:rPr>
                            <m:t></m:t>
                          </m:r>
                          <m:d>
                            <m:dPr>
                              <m:endChr m:val=""/>
                              <m:ctrlPr>
                                <a:rPr lang="en-CN" sz="2400" i="1">
                                  <a:latin typeface="Cambria Math" panose="02040503050406030204" pitchFamily="18" charset="0"/>
                                </a:rPr>
                              </m:ctrlPr>
                            </m:dPr>
                            <m:e>
                              <m:r>
                                <a:rPr lang="en-CN" sz="2400" i="1">
                                  <a:latin typeface="Cambria Math" panose="02040503050406030204" pitchFamily="18" charset="0"/>
                                </a:rPr>
                                <m:t>𝛼</m:t>
                              </m:r>
                              <m:r>
                                <a:rPr lang="en-CN" sz="2400" i="0">
                                  <a:latin typeface="Cambria Math" panose="02040503050406030204" pitchFamily="18" charset="0"/>
                                </a:rPr>
                                <m:t>)</m:t>
                              </m:r>
                              <m:r>
                                <a:rPr lang="en-CN" sz="2400" i="1">
                                  <a:latin typeface="Cambria Math" panose="02040503050406030204" pitchFamily="18" charset="0"/>
                                  <a:sym typeface="Symbol" pitchFamily="2" charset="2"/>
                                </a:rPr>
                                <m:t></m:t>
                              </m:r>
                              <m:r>
                                <a:rPr lang="en-CN" sz="2400" i="0">
                                  <a:latin typeface="Cambria Math" panose="02040503050406030204" pitchFamily="18" charset="0"/>
                                </a:rPr>
                                <m:t>(</m:t>
                              </m:r>
                              <m:r>
                                <a:rPr lang="en-CN" sz="2400" i="1">
                                  <a:latin typeface="Cambria Math" panose="02040503050406030204" pitchFamily="18" charset="0"/>
                                </a:rPr>
                                <m:t>𝛽</m:t>
                              </m:r>
                              <m:r>
                                <a:rPr lang="en-CN" sz="2400" i="0">
                                  <a:latin typeface="Cambria Math" panose="02040503050406030204" pitchFamily="18" charset="0"/>
                                </a:rPr>
                                <m:t>) </m:t>
                              </m:r>
                            </m:e>
                          </m:d>
                        </m:num>
                        <m:den>
                          <m:r>
                            <a:rPr lang="en-CN" sz="2400" i="1">
                              <a:latin typeface="Cambria Math" panose="02040503050406030204" pitchFamily="18" charset="0"/>
                              <a:sym typeface="Symbol" pitchFamily="2" charset="2"/>
                            </a:rPr>
                            <m:t></m:t>
                          </m:r>
                          <m:d>
                            <m:dPr>
                              <m:ctrlPr>
                                <a:rPr lang="en-CN" sz="2400" i="1">
                                  <a:latin typeface="Cambria Math" panose="02040503050406030204" pitchFamily="18" charset="0"/>
                                </a:rPr>
                              </m:ctrlPr>
                            </m:dPr>
                            <m:e>
                              <m:r>
                                <a:rPr lang="en-CN" sz="2400" i="1">
                                  <a:latin typeface="Cambria Math" panose="02040503050406030204" pitchFamily="18" charset="0"/>
                                </a:rPr>
                                <m:t>𝛼</m:t>
                              </m:r>
                              <m:r>
                                <a:rPr lang="en-CN" sz="2400" i="0">
                                  <a:latin typeface="Cambria Math" panose="02040503050406030204" pitchFamily="18" charset="0"/>
                                </a:rPr>
                                <m:t>+</m:t>
                              </m:r>
                              <m:r>
                                <a:rPr lang="en-CN" sz="2400" i="1">
                                  <a:latin typeface="Cambria Math" panose="02040503050406030204" pitchFamily="18" charset="0"/>
                                </a:rPr>
                                <m:t>𝛽</m:t>
                              </m:r>
                            </m:e>
                          </m:d>
                        </m:den>
                      </m:f>
                    </m:oMath>
                  </m:oMathPara>
                </a14:m>
                <a:endParaRPr lang="en-CN" sz="2400" dirty="0"/>
              </a:p>
            </p:txBody>
          </p:sp>
        </mc:Choice>
        <mc:Fallback xmlns="">
          <p:sp>
            <p:nvSpPr>
              <p:cNvPr id="2" name="Rectangle 1">
                <a:extLst>
                  <a:ext uri="{FF2B5EF4-FFF2-40B4-BE49-F238E27FC236}">
                    <a16:creationId xmlns:a16="http://schemas.microsoft.com/office/drawing/2014/main" id="{48BB3EF8-F106-F144-A599-26E55AFCAE6A}"/>
                  </a:ext>
                </a:extLst>
              </p:cNvPr>
              <p:cNvSpPr>
                <a:spLocks noRot="1" noChangeAspect="1" noMove="1" noResize="1" noEditPoints="1" noAdjustHandles="1" noChangeArrowheads="1" noChangeShapeType="1" noTextEdit="1"/>
              </p:cNvSpPr>
              <p:nvPr/>
            </p:nvSpPr>
            <p:spPr>
              <a:xfrm>
                <a:off x="457200" y="2511633"/>
                <a:ext cx="7715200" cy="917367"/>
              </a:xfrm>
              <a:prstGeom prst="rect">
                <a:avLst/>
              </a:prstGeom>
              <a:blipFill>
                <a:blip r:embed="rId2"/>
                <a:stretch>
                  <a:fillRect t="-60274" b="-97260"/>
                </a:stretch>
              </a:blipFill>
            </p:spPr>
            <p:txBody>
              <a:bodyPr/>
              <a:lstStyle/>
              <a:p>
                <a:r>
                  <a:rPr lang="en-CN">
                    <a:noFill/>
                  </a:rPr>
                  <a:t> </a:t>
                </a:r>
              </a:p>
            </p:txBody>
          </p:sp>
        </mc:Fallback>
      </mc:AlternateContent>
      <p:pic>
        <p:nvPicPr>
          <p:cNvPr id="5" name="Picture 1">
            <a:extLst>
              <a:ext uri="{FF2B5EF4-FFF2-40B4-BE49-F238E27FC236}">
                <a16:creationId xmlns:a16="http://schemas.microsoft.com/office/drawing/2014/main" id="{1CA100C9-0F98-244F-BBEB-36C2ABEEA1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0981" y="3915008"/>
            <a:ext cx="2916237" cy="233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193089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12DCF1B4-4D6C-3C43-ABC3-0FC9F7AD01EE}"/>
              </a:ext>
            </a:extLst>
          </p:cNvPr>
          <p:cNvSpPr>
            <a:spLocks noGrp="1" noChangeArrowheads="1"/>
          </p:cNvSpPr>
          <p:nvPr>
            <p:ph type="title"/>
          </p:nvPr>
        </p:nvSpPr>
        <p:spPr>
          <a:xfrm>
            <a:off x="539750" y="2565400"/>
            <a:ext cx="7543800" cy="1295400"/>
          </a:xfrm>
        </p:spPr>
        <p:txBody>
          <a:bodyPr/>
          <a:lstStyle/>
          <a:p>
            <a:pPr eaLnBrk="1" hangingPunct="1">
              <a:defRPr/>
            </a:pPr>
            <a:r>
              <a:rPr lang="en-NZ" dirty="0">
                <a:cs typeface="+mj-cs"/>
              </a:rPr>
              <a:t>Generalized linear models</a:t>
            </a:r>
            <a:endParaRPr lang="en-GB" dirty="0">
              <a:cs typeface="+mj-c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a:extLst>
              <a:ext uri="{FF2B5EF4-FFF2-40B4-BE49-F238E27FC236}">
                <a16:creationId xmlns:a16="http://schemas.microsoft.com/office/drawing/2014/main" id="{57422280-26F9-0441-B98F-CD8BC9E15DC6}"/>
              </a:ext>
            </a:extLst>
          </p:cNvPr>
          <p:cNvSpPr>
            <a:spLocks noGrp="1" noChangeArrowheads="1"/>
          </p:cNvSpPr>
          <p:nvPr>
            <p:ph type="title"/>
          </p:nvPr>
        </p:nvSpPr>
        <p:spPr/>
        <p:txBody>
          <a:bodyPr/>
          <a:lstStyle/>
          <a:p>
            <a:r>
              <a:rPr lang="en-GB" altLang="en-CN"/>
              <a:t>Assumptions of generalized linear models</a:t>
            </a:r>
          </a:p>
        </p:txBody>
      </p:sp>
      <p:sp>
        <p:nvSpPr>
          <p:cNvPr id="4" name="Content Placeholder 2">
            <a:extLst>
              <a:ext uri="{FF2B5EF4-FFF2-40B4-BE49-F238E27FC236}">
                <a16:creationId xmlns:a16="http://schemas.microsoft.com/office/drawing/2014/main" id="{BCA547FC-7063-1D4B-AC45-73A8B15E2264}"/>
              </a:ext>
            </a:extLst>
          </p:cNvPr>
          <p:cNvSpPr>
            <a:spLocks noGrp="1" noChangeArrowheads="1"/>
          </p:cNvSpPr>
          <p:nvPr>
            <p:ph idx="1"/>
          </p:nvPr>
        </p:nvSpPr>
        <p:spPr/>
        <p:txBody>
          <a:bodyPr/>
          <a:lstStyle/>
          <a:p>
            <a:pPr lvl="1">
              <a:buFont typeface="Wingdings" pitchFamily="2" charset="2"/>
              <a:buNone/>
            </a:pPr>
            <a:r>
              <a:rPr lang="en-GB" altLang="en-CN" sz="2400" dirty="0"/>
              <a:t>Linear models make many assumptions, including:</a:t>
            </a:r>
          </a:p>
          <a:p>
            <a:pPr lvl="1">
              <a:buFont typeface="Arial" panose="020B0604020202020204" pitchFamily="34" charset="0"/>
              <a:buAutoNum type="arabicPeriod"/>
            </a:pPr>
            <a:r>
              <a:rPr lang="en-GB" altLang="en-CN" sz="2400" dirty="0"/>
              <a:t>The model makes biological sense</a:t>
            </a:r>
          </a:p>
          <a:p>
            <a:pPr lvl="1">
              <a:buFont typeface="Arial" panose="020B0604020202020204" pitchFamily="34" charset="0"/>
              <a:buAutoNum type="arabicPeriod"/>
            </a:pPr>
            <a:r>
              <a:rPr lang="en-GB" altLang="en-CN" sz="2400" dirty="0"/>
              <a:t>Additivity (terms are added together)</a:t>
            </a:r>
          </a:p>
          <a:p>
            <a:pPr lvl="1">
              <a:buFont typeface="Arial" panose="020B0604020202020204" pitchFamily="34" charset="0"/>
              <a:buAutoNum type="arabicPeriod"/>
            </a:pPr>
            <a:r>
              <a:rPr lang="en-GB" altLang="en-CN" sz="2400" dirty="0"/>
              <a:t>Linearity</a:t>
            </a:r>
          </a:p>
          <a:p>
            <a:pPr lvl="1">
              <a:buFont typeface="Arial" panose="020B0604020202020204" pitchFamily="34" charset="0"/>
              <a:buAutoNum type="arabicPeriod"/>
            </a:pPr>
            <a:r>
              <a:rPr lang="en-GB" altLang="en-CN" sz="2400" dirty="0"/>
              <a:t>Independence of errors </a:t>
            </a:r>
          </a:p>
          <a:p>
            <a:pPr lvl="1">
              <a:buFont typeface="Arial" panose="020B0604020202020204" pitchFamily="34" charset="0"/>
              <a:buAutoNum type="arabicPeriod"/>
            </a:pPr>
            <a:r>
              <a:rPr lang="en-GB" altLang="en-CN" sz="2400" dirty="0"/>
              <a:t>Homoscedasticity – equal variance of errors</a:t>
            </a:r>
          </a:p>
          <a:p>
            <a:pPr lvl="1">
              <a:buFont typeface="Arial" panose="020B0604020202020204" pitchFamily="34" charset="0"/>
              <a:buAutoNum type="arabicPeriod"/>
            </a:pPr>
            <a:r>
              <a:rPr lang="en-GB" altLang="en-CN" sz="2400" dirty="0"/>
              <a:t>Normality of errors.</a:t>
            </a:r>
          </a:p>
        </p:txBody>
      </p:sp>
      <p:cxnSp>
        <p:nvCxnSpPr>
          <p:cNvPr id="5" name="Straight Connector 4">
            <a:extLst>
              <a:ext uri="{FF2B5EF4-FFF2-40B4-BE49-F238E27FC236}">
                <a16:creationId xmlns:a16="http://schemas.microsoft.com/office/drawing/2014/main" id="{894ADF16-4CFE-B845-8E69-7387FD9BD9F1}"/>
              </a:ext>
            </a:extLst>
          </p:cNvPr>
          <p:cNvCxnSpPr/>
          <p:nvPr/>
        </p:nvCxnSpPr>
        <p:spPr>
          <a:xfrm>
            <a:off x="1042988" y="4581525"/>
            <a:ext cx="4248150" cy="0"/>
          </a:xfrm>
          <a:prstGeom prst="line">
            <a:avLst/>
          </a:prstGeom>
          <a:ln w="38100">
            <a:solidFill>
              <a:srgbClr val="FF0000"/>
            </a:solidFill>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a:extLst>
              <a:ext uri="{FF2B5EF4-FFF2-40B4-BE49-F238E27FC236}">
                <a16:creationId xmlns:a16="http://schemas.microsoft.com/office/drawing/2014/main" id="{60C4E100-9E5F-BB43-907B-D41B0D496523}"/>
              </a:ext>
            </a:extLst>
          </p:cNvPr>
          <p:cNvSpPr>
            <a:spLocks noGrp="1" noChangeArrowheads="1"/>
          </p:cNvSpPr>
          <p:nvPr>
            <p:ph type="title"/>
          </p:nvPr>
        </p:nvSpPr>
        <p:spPr/>
        <p:txBody>
          <a:bodyPr/>
          <a:lstStyle/>
          <a:p>
            <a:pPr eaLnBrk="1" hangingPunct="1">
              <a:defRPr/>
            </a:pPr>
            <a:r>
              <a:rPr lang="en-NZ" dirty="0">
                <a:cs typeface="+mj-cs"/>
              </a:rPr>
              <a:t>Generalized linear models</a:t>
            </a:r>
            <a:endParaRPr lang="en-GB" dirty="0">
              <a:cs typeface="+mj-cs"/>
            </a:endParaRPr>
          </a:p>
        </p:txBody>
      </p:sp>
      <p:sp>
        <p:nvSpPr>
          <p:cNvPr id="233475" name="Rectangle 3">
            <a:extLst>
              <a:ext uri="{FF2B5EF4-FFF2-40B4-BE49-F238E27FC236}">
                <a16:creationId xmlns:a16="http://schemas.microsoft.com/office/drawing/2014/main" id="{CD0D74F4-4175-AC47-BF15-B9C26A9481D2}"/>
              </a:ext>
            </a:extLst>
          </p:cNvPr>
          <p:cNvSpPr>
            <a:spLocks noGrp="1" noChangeArrowheads="1"/>
          </p:cNvSpPr>
          <p:nvPr>
            <p:ph type="body" idx="1"/>
          </p:nvPr>
        </p:nvSpPr>
        <p:spPr/>
        <p:txBody>
          <a:bodyPr/>
          <a:lstStyle/>
          <a:p>
            <a:pPr eaLnBrk="1" hangingPunct="1">
              <a:lnSpc>
                <a:spcPct val="90000"/>
              </a:lnSpc>
              <a:buFont typeface="Wingdings" charset="0"/>
              <a:buChar char="l"/>
              <a:defRPr/>
            </a:pPr>
            <a:r>
              <a:rPr lang="en-GB" sz="2400" dirty="0">
                <a:cs typeface="+mn-cs"/>
              </a:rPr>
              <a:t>Often we seek to explain non-normal response data using explanatory variables just like in LMs</a:t>
            </a:r>
          </a:p>
          <a:p>
            <a:pPr eaLnBrk="1" hangingPunct="1">
              <a:lnSpc>
                <a:spcPct val="90000"/>
              </a:lnSpc>
              <a:buFont typeface="Wingdings" charset="0"/>
              <a:buChar char="l"/>
              <a:defRPr/>
            </a:pPr>
            <a:endParaRPr lang="en-GB" sz="2400" dirty="0">
              <a:cs typeface="+mn-cs"/>
            </a:endParaRPr>
          </a:p>
          <a:p>
            <a:pPr eaLnBrk="1" hangingPunct="1">
              <a:lnSpc>
                <a:spcPct val="90000"/>
              </a:lnSpc>
              <a:buFont typeface="Wingdings" charset="0"/>
              <a:buChar char="l"/>
              <a:defRPr/>
            </a:pPr>
            <a:endParaRPr lang="en-GB" sz="2400" dirty="0">
              <a:cs typeface="+mn-cs"/>
            </a:endParaRPr>
          </a:p>
          <a:p>
            <a:pPr eaLnBrk="1" hangingPunct="1">
              <a:lnSpc>
                <a:spcPct val="90000"/>
              </a:lnSpc>
              <a:buFont typeface="Wingdings" charset="0"/>
              <a:buChar char="l"/>
              <a:defRPr/>
            </a:pPr>
            <a:endParaRPr lang="en-GB" sz="1000" dirty="0">
              <a:cs typeface="+mn-cs"/>
            </a:endParaRPr>
          </a:p>
          <a:p>
            <a:pPr eaLnBrk="1" hangingPunct="1">
              <a:lnSpc>
                <a:spcPct val="90000"/>
              </a:lnSpc>
              <a:buFont typeface="Wingdings" charset="0"/>
              <a:buChar char="l"/>
              <a:defRPr/>
            </a:pPr>
            <a:endParaRPr lang="en-GB" sz="2400" dirty="0">
              <a:cs typeface="+mn-cs"/>
            </a:endParaRPr>
          </a:p>
          <a:p>
            <a:pPr eaLnBrk="1" hangingPunct="1">
              <a:lnSpc>
                <a:spcPct val="90000"/>
              </a:lnSpc>
              <a:buFont typeface="Wingdings" charset="0"/>
              <a:buChar char="l"/>
              <a:defRPr/>
            </a:pPr>
            <a:endParaRPr lang="en-GB" sz="900" dirty="0">
              <a:cs typeface="+mn-cs"/>
            </a:endParaRPr>
          </a:p>
          <a:p>
            <a:pPr eaLnBrk="1" hangingPunct="1">
              <a:lnSpc>
                <a:spcPct val="90000"/>
              </a:lnSpc>
              <a:buFont typeface="Wingdings" charset="0"/>
              <a:buChar char="l"/>
              <a:defRPr/>
            </a:pPr>
            <a:r>
              <a:rPr lang="en-GB" sz="2400" dirty="0">
                <a:cs typeface="+mn-cs"/>
              </a:rPr>
              <a:t>If the response variable can be described with an alternative parametric distribution, then we can analyse the relationship </a:t>
            </a:r>
            <a:r>
              <a:rPr lang="en-GB" sz="2400" u="sng" dirty="0">
                <a:cs typeface="+mn-cs"/>
              </a:rPr>
              <a:t>with regression</a:t>
            </a:r>
            <a:r>
              <a:rPr lang="en-GB" sz="2400" dirty="0">
                <a:cs typeface="+mn-cs"/>
              </a:rPr>
              <a:t>, using generalized linear models (GLMs)</a:t>
            </a:r>
          </a:p>
          <a:p>
            <a:pPr eaLnBrk="1" hangingPunct="1">
              <a:lnSpc>
                <a:spcPct val="90000"/>
              </a:lnSpc>
              <a:buFont typeface="Wingdings" charset="0"/>
              <a:buChar char="l"/>
              <a:defRPr/>
            </a:pPr>
            <a:endParaRPr lang="en-GB" sz="2400" dirty="0">
              <a:cs typeface="+mn-cs"/>
            </a:endParaRP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3DA03BE7-11F3-8D4B-9766-0724076AFE69}"/>
                  </a:ext>
                </a:extLst>
              </p:cNvPr>
              <p:cNvSpPr/>
              <p:nvPr/>
            </p:nvSpPr>
            <p:spPr>
              <a:xfrm>
                <a:off x="1547664" y="2871090"/>
                <a:ext cx="6598538" cy="5579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𝑦</m:t>
                          </m:r>
                        </m:e>
                        <m:sub>
                          <m:r>
                            <a:rPr lang="en-CN" sz="2800" i="1">
                              <a:latin typeface="Cambria Math" panose="02040503050406030204" pitchFamily="18" charset="0"/>
                            </a:rPr>
                            <m:t>𝑖𝑗𝑘</m:t>
                          </m:r>
                        </m:sub>
                      </m:sSub>
                      <m:r>
                        <a:rPr lang="en-CN" sz="2800" i="0">
                          <a:latin typeface="Cambria Math" panose="02040503050406030204" pitchFamily="18" charset="0"/>
                        </a:rPr>
                        <m:t>= </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𝛽</m:t>
                          </m:r>
                        </m:e>
                        <m:sub>
                          <m:r>
                            <a:rPr lang="en-CN" sz="2800" i="0">
                              <a:latin typeface="Cambria Math" panose="02040503050406030204" pitchFamily="18" charset="0"/>
                            </a:rPr>
                            <m:t>0</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𝛽</m:t>
                          </m:r>
                        </m:e>
                        <m:sub>
                          <m:r>
                            <a:rPr lang="en-CN" sz="2800" i="0">
                              <a:latin typeface="Cambria Math" panose="02040503050406030204" pitchFamily="18" charset="0"/>
                            </a:rPr>
                            <m:t>1</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0">
                              <a:latin typeface="Cambria Math" panose="02040503050406030204" pitchFamily="18" charset="0"/>
                            </a:rPr>
                            <m:t>1</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𝛽</m:t>
                          </m:r>
                        </m:e>
                        <m:sub>
                          <m:r>
                            <a:rPr lang="en-CN" sz="2800" i="0">
                              <a:latin typeface="Cambria Math" panose="02040503050406030204" pitchFamily="18" charset="0"/>
                            </a:rPr>
                            <m:t>2</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0">
                              <a:latin typeface="Cambria Math" panose="02040503050406030204" pitchFamily="18" charset="0"/>
                            </a:rPr>
                            <m:t>2</m:t>
                          </m:r>
                        </m:sub>
                      </m:sSub>
                      <m:r>
                        <a:rPr lang="en-CN" sz="2800" i="0">
                          <a:latin typeface="Cambria Math" panose="02040503050406030204" pitchFamily="18" charset="0"/>
                        </a:rPr>
                        <m:t> +</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𝛽</m:t>
                          </m:r>
                        </m:e>
                        <m:sub>
                          <m:r>
                            <a:rPr lang="en-CN" sz="2800" i="0">
                              <a:latin typeface="Cambria Math" panose="02040503050406030204" pitchFamily="18" charset="0"/>
                            </a:rPr>
                            <m:t>3</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0">
                              <a:latin typeface="Cambria Math" panose="02040503050406030204" pitchFamily="18" charset="0"/>
                            </a:rPr>
                            <m:t>1</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0">
                              <a:latin typeface="Cambria Math" panose="02040503050406030204" pitchFamily="18" charset="0"/>
                            </a:rPr>
                            <m:t>2</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𝜀</m:t>
                          </m:r>
                        </m:e>
                        <m:sub>
                          <m:r>
                            <a:rPr lang="en-CN" sz="2800" i="1">
                              <a:latin typeface="Cambria Math" panose="02040503050406030204" pitchFamily="18" charset="0"/>
                            </a:rPr>
                            <m:t>𝑖𝑗𝑘</m:t>
                          </m:r>
                        </m:sub>
                      </m:sSub>
                    </m:oMath>
                  </m:oMathPara>
                </a14:m>
                <a:endParaRPr lang="en-CN" sz="2800" dirty="0"/>
              </a:p>
            </p:txBody>
          </p:sp>
        </mc:Choice>
        <mc:Fallback xmlns="">
          <p:sp>
            <p:nvSpPr>
              <p:cNvPr id="2" name="Rectangle 1">
                <a:extLst>
                  <a:ext uri="{FF2B5EF4-FFF2-40B4-BE49-F238E27FC236}">
                    <a16:creationId xmlns:a16="http://schemas.microsoft.com/office/drawing/2014/main" id="{3DA03BE7-11F3-8D4B-9766-0724076AFE69}"/>
                  </a:ext>
                </a:extLst>
              </p:cNvPr>
              <p:cNvSpPr>
                <a:spLocks noRot="1" noChangeAspect="1" noMove="1" noResize="1" noEditPoints="1" noAdjustHandles="1" noChangeArrowheads="1" noChangeShapeType="1" noTextEdit="1"/>
              </p:cNvSpPr>
              <p:nvPr/>
            </p:nvSpPr>
            <p:spPr>
              <a:xfrm>
                <a:off x="1547664" y="2871090"/>
                <a:ext cx="6598538" cy="557910"/>
              </a:xfrm>
              <a:prstGeom prst="rect">
                <a:avLst/>
              </a:prstGeom>
              <a:blipFill>
                <a:blip r:embed="rId2"/>
                <a:stretch>
                  <a:fillRect b="-13333"/>
                </a:stretch>
              </a:blipFill>
            </p:spPr>
            <p:txBody>
              <a:bodyPr/>
              <a:lstStyle/>
              <a:p>
                <a:r>
                  <a:rPr lang="en-CN">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33475">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3347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a:extLst>
              <a:ext uri="{FF2B5EF4-FFF2-40B4-BE49-F238E27FC236}">
                <a16:creationId xmlns:a16="http://schemas.microsoft.com/office/drawing/2014/main" id="{DE686D35-D2A0-D442-88DF-486E3424197E}"/>
              </a:ext>
            </a:extLst>
          </p:cNvPr>
          <p:cNvSpPr>
            <a:spLocks noGrp="1" noChangeArrowheads="1"/>
          </p:cNvSpPr>
          <p:nvPr>
            <p:ph type="title"/>
          </p:nvPr>
        </p:nvSpPr>
        <p:spPr>
          <a:xfrm>
            <a:off x="468313" y="333375"/>
            <a:ext cx="7543800" cy="1295400"/>
          </a:xfrm>
        </p:spPr>
        <p:txBody>
          <a:bodyPr/>
          <a:lstStyle/>
          <a:p>
            <a:pPr eaLnBrk="1" hangingPunct="1">
              <a:defRPr/>
            </a:pPr>
            <a:r>
              <a:rPr lang="en-NZ" dirty="0">
                <a:cs typeface="+mj-cs"/>
              </a:rPr>
              <a:t>A problem example:</a:t>
            </a:r>
            <a:br>
              <a:rPr lang="en-NZ" dirty="0">
                <a:cs typeface="+mj-cs"/>
              </a:rPr>
            </a:br>
            <a:endParaRPr lang="en-GB" dirty="0">
              <a:cs typeface="+mj-cs"/>
            </a:endParaRPr>
          </a:p>
        </p:txBody>
      </p:sp>
      <p:sp>
        <p:nvSpPr>
          <p:cNvPr id="233475" name="Rectangle 3">
            <a:extLst>
              <a:ext uri="{FF2B5EF4-FFF2-40B4-BE49-F238E27FC236}">
                <a16:creationId xmlns:a16="http://schemas.microsoft.com/office/drawing/2014/main" id="{16ADEB3E-9021-9D4F-A62A-C62E99F4D5E0}"/>
              </a:ext>
            </a:extLst>
          </p:cNvPr>
          <p:cNvSpPr>
            <a:spLocks noGrp="1" noChangeArrowheads="1"/>
          </p:cNvSpPr>
          <p:nvPr>
            <p:ph type="body" idx="1"/>
          </p:nvPr>
        </p:nvSpPr>
        <p:spPr>
          <a:xfrm>
            <a:off x="468313" y="2205038"/>
            <a:ext cx="8229600" cy="4086225"/>
          </a:xfrm>
        </p:spPr>
        <p:txBody>
          <a:bodyPr/>
          <a:lstStyle/>
          <a:p>
            <a:pPr marL="0" indent="0" eaLnBrk="1" hangingPunct="1">
              <a:lnSpc>
                <a:spcPct val="90000"/>
              </a:lnSpc>
              <a:buFont typeface="Wingdings" pitchFamily="2" charset="2"/>
              <a:buNone/>
            </a:pPr>
            <a:r>
              <a:rPr lang="en-US" altLang="en-CN" sz="2400" u="sng" dirty="0"/>
              <a:t>Problem: </a:t>
            </a:r>
            <a:r>
              <a:rPr lang="en-US" altLang="en-CN" sz="2400" dirty="0"/>
              <a:t>At what age do fledgling birds start to fly in a certain population?</a:t>
            </a:r>
          </a:p>
          <a:p>
            <a:pPr marL="0" indent="0" eaLnBrk="1" hangingPunct="1">
              <a:lnSpc>
                <a:spcPct val="90000"/>
              </a:lnSpc>
              <a:buFont typeface="Wingdings" pitchFamily="2" charset="2"/>
              <a:buNone/>
            </a:pPr>
            <a:endParaRPr lang="en-US" altLang="en-CN" sz="2400" dirty="0"/>
          </a:p>
          <a:p>
            <a:pPr marL="0" indent="0" eaLnBrk="1" hangingPunct="1">
              <a:lnSpc>
                <a:spcPct val="90000"/>
              </a:lnSpc>
              <a:buFont typeface="Wingdings" pitchFamily="2" charset="2"/>
              <a:buNone/>
            </a:pPr>
            <a:r>
              <a:rPr lang="en-GB" altLang="en-CN" sz="2400" u="sng" dirty="0"/>
              <a:t>Response variable: </a:t>
            </a:r>
            <a:r>
              <a:rPr lang="en-GB" altLang="en-CN" sz="2400" dirty="0"/>
              <a:t>birds flying or not:</a:t>
            </a:r>
          </a:p>
          <a:p>
            <a:pPr marL="0" indent="0" eaLnBrk="1" hangingPunct="1">
              <a:lnSpc>
                <a:spcPct val="90000"/>
              </a:lnSpc>
              <a:buFont typeface="Wingdings" pitchFamily="2" charset="2"/>
              <a:buNone/>
            </a:pPr>
            <a:r>
              <a:rPr lang="en-GB" altLang="en-CN" sz="2400" dirty="0"/>
              <a:t>0 </a:t>
            </a:r>
            <a:r>
              <a:rPr lang="en-US" altLang="en-CN" sz="2400" dirty="0"/>
              <a:t>–</a:t>
            </a:r>
            <a:r>
              <a:rPr lang="en-GB" altLang="en-CN" sz="2400" dirty="0"/>
              <a:t> no, 1- yes; -&gt; data is binary </a:t>
            </a:r>
          </a:p>
          <a:p>
            <a:pPr marL="0" indent="0" eaLnBrk="1" hangingPunct="1">
              <a:lnSpc>
                <a:spcPct val="90000"/>
              </a:lnSpc>
              <a:buFont typeface="Wingdings" pitchFamily="2" charset="2"/>
              <a:buNone/>
            </a:pPr>
            <a:r>
              <a:rPr lang="en-GB" altLang="en-CN" sz="2400" dirty="0"/>
              <a:t>(summed proportion of successes -&gt; binomial data)</a:t>
            </a:r>
          </a:p>
          <a:p>
            <a:pPr marL="0" indent="0" eaLnBrk="1" hangingPunct="1">
              <a:lnSpc>
                <a:spcPct val="90000"/>
              </a:lnSpc>
              <a:buFont typeface="Wingdings" pitchFamily="2" charset="2"/>
              <a:buNone/>
            </a:pPr>
            <a:endParaRPr lang="en-GB" altLang="en-CN" sz="2400" dirty="0"/>
          </a:p>
          <a:p>
            <a:pPr marL="0" indent="0" eaLnBrk="1" hangingPunct="1">
              <a:lnSpc>
                <a:spcPct val="90000"/>
              </a:lnSpc>
              <a:buFont typeface="Wingdings" pitchFamily="2" charset="2"/>
              <a:buNone/>
            </a:pPr>
            <a:r>
              <a:rPr lang="en-GB" altLang="en-CN" sz="2400" u="sng" dirty="0"/>
              <a:t>Associated explanatory variable: </a:t>
            </a:r>
            <a:r>
              <a:rPr lang="en-GB" altLang="en-CN" sz="2400" dirty="0"/>
              <a:t>age (days) :</a:t>
            </a:r>
          </a:p>
          <a:p>
            <a:pPr marL="0" indent="0" eaLnBrk="1" hangingPunct="1">
              <a:lnSpc>
                <a:spcPct val="90000"/>
              </a:lnSpc>
              <a:buFont typeface="Wingdings" pitchFamily="2" charset="2"/>
              <a:buNone/>
            </a:pPr>
            <a:r>
              <a:rPr lang="en-GB" altLang="en-CN" sz="2400" dirty="0"/>
              <a:t>-&gt; data is </a:t>
            </a:r>
            <a:r>
              <a:rPr lang="en-GB" altLang="en-CN" sz="2400" u="sng" dirty="0"/>
              <a:t>ordinal</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33475">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33475">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33475">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33475">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33475">
                                            <p:txEl>
                                              <p:pRg st="6" end="6"/>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23347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a:extLst>
              <a:ext uri="{FF2B5EF4-FFF2-40B4-BE49-F238E27FC236}">
                <a16:creationId xmlns:a16="http://schemas.microsoft.com/office/drawing/2014/main" id="{953BD0FC-45A5-994E-B27E-88F74E270957}"/>
              </a:ext>
            </a:extLst>
          </p:cNvPr>
          <p:cNvSpPr>
            <a:spLocks noGrp="1" noChangeArrowheads="1"/>
          </p:cNvSpPr>
          <p:nvPr>
            <p:ph type="title"/>
          </p:nvPr>
        </p:nvSpPr>
        <p:spPr/>
        <p:txBody>
          <a:bodyPr/>
          <a:lstStyle/>
          <a:p>
            <a:pPr eaLnBrk="1" hangingPunct="1">
              <a:defRPr/>
            </a:pPr>
            <a:r>
              <a:rPr lang="en-NZ" dirty="0">
                <a:cs typeface="+mj-cs"/>
              </a:rPr>
              <a:t>Introduction</a:t>
            </a:r>
            <a:endParaRPr lang="en-GB" dirty="0">
              <a:cs typeface="+mj-cs"/>
            </a:endParaRPr>
          </a:p>
        </p:txBody>
      </p:sp>
      <p:sp>
        <p:nvSpPr>
          <p:cNvPr id="187395" name="Rectangle 3">
            <a:extLst>
              <a:ext uri="{FF2B5EF4-FFF2-40B4-BE49-F238E27FC236}">
                <a16:creationId xmlns:a16="http://schemas.microsoft.com/office/drawing/2014/main" id="{F085D74A-5C25-774F-B65B-C21B3319D1B2}"/>
              </a:ext>
            </a:extLst>
          </p:cNvPr>
          <p:cNvSpPr>
            <a:spLocks noGrp="1" noChangeArrowheads="1"/>
          </p:cNvSpPr>
          <p:nvPr>
            <p:ph type="body" idx="1"/>
          </p:nvPr>
        </p:nvSpPr>
        <p:spPr>
          <a:xfrm>
            <a:off x="457200" y="2276475"/>
            <a:ext cx="8229600" cy="4176713"/>
          </a:xfrm>
        </p:spPr>
        <p:txBody>
          <a:bodyPr/>
          <a:lstStyle/>
          <a:p>
            <a:pPr eaLnBrk="1" hangingPunct="1">
              <a:lnSpc>
                <a:spcPct val="90000"/>
              </a:lnSpc>
              <a:buFont typeface="Wingdings" charset="0"/>
              <a:buChar char="l"/>
              <a:defRPr/>
            </a:pPr>
            <a:r>
              <a:rPr lang="en-GB" sz="2400" dirty="0">
                <a:cs typeface="+mn-cs"/>
              </a:rPr>
              <a:t>In the first lecture we considered data which has normally distributed errors or could be made normal</a:t>
            </a:r>
          </a:p>
          <a:p>
            <a:pPr eaLnBrk="1" hangingPunct="1">
              <a:lnSpc>
                <a:spcPct val="90000"/>
              </a:lnSpc>
              <a:buFont typeface="Wingdings" charset="0"/>
              <a:buChar char="l"/>
              <a:defRPr/>
            </a:pPr>
            <a:endParaRPr lang="en-GB" sz="2400" dirty="0">
              <a:cs typeface="+mn-cs"/>
            </a:endParaRPr>
          </a:p>
          <a:p>
            <a:pPr eaLnBrk="1" hangingPunct="1">
              <a:lnSpc>
                <a:spcPct val="90000"/>
              </a:lnSpc>
              <a:buFont typeface="Wingdings" charset="0"/>
              <a:buChar char="l"/>
              <a:defRPr/>
            </a:pPr>
            <a:r>
              <a:rPr lang="en-GB" sz="2400" dirty="0">
                <a:cs typeface="+mn-cs"/>
              </a:rPr>
              <a:t>Here, we will consider some common alternative mathematical distributions that describe non-normal data</a:t>
            </a:r>
          </a:p>
          <a:p>
            <a:pPr eaLnBrk="1" hangingPunct="1">
              <a:lnSpc>
                <a:spcPct val="90000"/>
              </a:lnSpc>
              <a:buFont typeface="Wingdings" charset="0"/>
              <a:buChar char="l"/>
              <a:defRPr/>
            </a:pPr>
            <a:endParaRPr lang="en-GB" sz="2400" dirty="0">
              <a:cs typeface="+mn-cs"/>
            </a:endParaRPr>
          </a:p>
          <a:p>
            <a:pPr eaLnBrk="1" hangingPunct="1">
              <a:lnSpc>
                <a:spcPct val="90000"/>
              </a:lnSpc>
              <a:buFont typeface="Wingdings" charset="0"/>
              <a:buChar char="l"/>
              <a:defRPr/>
            </a:pPr>
            <a:r>
              <a:rPr lang="en-GB" sz="2400" dirty="0">
                <a:cs typeface="+mn-cs"/>
              </a:rPr>
              <a:t>We will also show how these non-normal distributions can be combined with normal variables using </a:t>
            </a:r>
            <a:r>
              <a:rPr lang="en-GB" sz="2400" dirty="0">
                <a:solidFill>
                  <a:srgbClr val="0000FF"/>
                </a:solidFill>
                <a:cs typeface="+mn-cs"/>
              </a:rPr>
              <a:t>Generalized Linear Models.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a:extLst>
              <a:ext uri="{FF2B5EF4-FFF2-40B4-BE49-F238E27FC236}">
                <a16:creationId xmlns:a16="http://schemas.microsoft.com/office/drawing/2014/main" id="{C3742DC8-50FC-EE42-A07F-E2E38C1541E8}"/>
              </a:ext>
            </a:extLst>
          </p:cNvPr>
          <p:cNvSpPr>
            <a:spLocks noGrp="1" noChangeArrowheads="1"/>
          </p:cNvSpPr>
          <p:nvPr>
            <p:ph type="title"/>
          </p:nvPr>
        </p:nvSpPr>
        <p:spPr>
          <a:xfrm>
            <a:off x="468313" y="333375"/>
            <a:ext cx="7543800" cy="1295400"/>
          </a:xfrm>
        </p:spPr>
        <p:txBody>
          <a:bodyPr/>
          <a:lstStyle/>
          <a:p>
            <a:pPr eaLnBrk="1" hangingPunct="1">
              <a:defRPr/>
            </a:pPr>
            <a:r>
              <a:rPr lang="en-NZ" dirty="0"/>
              <a:t>A problem example:</a:t>
            </a:r>
            <a:br>
              <a:rPr lang="en-NZ" dirty="0"/>
            </a:br>
            <a:r>
              <a:rPr lang="en-NZ" dirty="0"/>
              <a:t>binary response</a:t>
            </a:r>
            <a:endParaRPr lang="en-GB" dirty="0">
              <a:cs typeface="+mj-cs"/>
            </a:endParaRPr>
          </a:p>
        </p:txBody>
      </p:sp>
      <p:sp>
        <p:nvSpPr>
          <p:cNvPr id="4" name="Rectangle 3">
            <a:extLst>
              <a:ext uri="{FF2B5EF4-FFF2-40B4-BE49-F238E27FC236}">
                <a16:creationId xmlns:a16="http://schemas.microsoft.com/office/drawing/2014/main" id="{EEE7DF66-C703-EE48-9CDF-4E4E719ABADD}"/>
              </a:ext>
            </a:extLst>
          </p:cNvPr>
          <p:cNvSpPr txBox="1">
            <a:spLocks noChangeArrowheads="1"/>
          </p:cNvSpPr>
          <p:nvPr/>
        </p:nvSpPr>
        <p:spPr bwMode="auto">
          <a:xfrm>
            <a:off x="5651500" y="1916113"/>
            <a:ext cx="3384550" cy="4465637"/>
          </a:xfrm>
          <a:prstGeom prst="rect">
            <a:avLst/>
          </a:prstGeom>
          <a:noFill/>
          <a:ln>
            <a:noFill/>
          </a:ln>
          <a:effectLst/>
        </p:spPr>
        <p:txBody>
          <a:bodyPr/>
          <a:lstStyle>
            <a:lvl1pPr marL="342900" indent="-342900" algn="l" rtl="0" eaLnBrk="0" fontAlgn="base" hangingPunct="0">
              <a:spcBef>
                <a:spcPct val="20000"/>
              </a:spcBef>
              <a:spcAft>
                <a:spcPct val="0"/>
              </a:spcAft>
              <a:buClr>
                <a:schemeClr val="tx2"/>
              </a:buClr>
              <a:buSzPct val="70000"/>
              <a:buFont typeface="Wingdings" charset="0"/>
              <a:buChar char="l"/>
              <a:defRPr sz="3000">
                <a:solidFill>
                  <a:schemeClr val="tx1"/>
                </a:solidFill>
                <a:latin typeface="+mn-lt"/>
                <a:ea typeface="+mn-ea"/>
                <a:cs typeface="ＭＳ Ｐゴシック" charset="0"/>
              </a:defRPr>
            </a:lvl1pPr>
            <a:lvl2pPr marL="692150" indent="-347663" algn="l" rtl="0" eaLnBrk="0" fontAlgn="base" hangingPunct="0">
              <a:spcBef>
                <a:spcPct val="20000"/>
              </a:spcBef>
              <a:spcAft>
                <a:spcPct val="0"/>
              </a:spcAft>
              <a:buClr>
                <a:schemeClr val="accent2"/>
              </a:buClr>
              <a:buSzPct val="70000"/>
              <a:buFont typeface="Wingdings" charset="0"/>
              <a:buChar char="l"/>
              <a:defRPr sz="2600">
                <a:solidFill>
                  <a:schemeClr val="tx1"/>
                </a:solidFill>
                <a:latin typeface="+mn-lt"/>
                <a:ea typeface="+mn-ea"/>
              </a:defRPr>
            </a:lvl2pPr>
            <a:lvl3pPr marL="987425" indent="-293688" algn="l" rtl="0" eaLnBrk="0" fontAlgn="base" hangingPunct="0">
              <a:spcBef>
                <a:spcPct val="20000"/>
              </a:spcBef>
              <a:spcAft>
                <a:spcPct val="0"/>
              </a:spcAft>
              <a:buClr>
                <a:schemeClr val="accent1"/>
              </a:buClr>
              <a:buSzPct val="70000"/>
              <a:buFont typeface="Wingdings" charset="0"/>
              <a:buChar char="l"/>
              <a:defRPr sz="2300">
                <a:solidFill>
                  <a:schemeClr val="tx1"/>
                </a:solidFill>
                <a:latin typeface="+mn-lt"/>
                <a:ea typeface="+mn-ea"/>
              </a:defRPr>
            </a:lvl3pPr>
            <a:lvl4pPr marL="1281113" indent="-292100" algn="l" rtl="0" eaLnBrk="0" fontAlgn="base" hangingPunct="0">
              <a:spcBef>
                <a:spcPct val="20000"/>
              </a:spcBef>
              <a:spcAft>
                <a:spcPct val="0"/>
              </a:spcAft>
              <a:buClr>
                <a:schemeClr val="tx2"/>
              </a:buClr>
              <a:buSzPct val="75000"/>
              <a:buFont typeface="Wingdings" charset="0"/>
              <a:buChar char="§"/>
              <a:defRPr sz="2000">
                <a:solidFill>
                  <a:schemeClr val="tx1"/>
                </a:solidFill>
                <a:latin typeface="+mn-lt"/>
                <a:ea typeface="+mn-ea"/>
              </a:defRPr>
            </a:lvl4pPr>
            <a:lvl5pPr marL="1598613" indent="-315913" algn="l" rtl="0" eaLnBrk="0" fontAlgn="base" hangingPunct="0">
              <a:spcBef>
                <a:spcPct val="20000"/>
              </a:spcBef>
              <a:spcAft>
                <a:spcPct val="0"/>
              </a:spcAft>
              <a:buClr>
                <a:schemeClr val="folHlink"/>
              </a:buClr>
              <a:buSzPct val="80000"/>
              <a:buFont typeface="Wingdings" charset="0"/>
              <a:buChar char="§"/>
              <a:defRPr sz="2000">
                <a:solidFill>
                  <a:schemeClr val="tx1"/>
                </a:solidFill>
                <a:latin typeface="+mn-lt"/>
                <a:ea typeface="+mn-ea"/>
              </a:defRPr>
            </a:lvl5pPr>
            <a:lvl6pPr marL="20558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6pPr>
            <a:lvl7pPr marL="25130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7pPr>
            <a:lvl8pPr marL="29702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8pPr>
            <a:lvl9pPr marL="34274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9pPr>
          </a:lstStyle>
          <a:p>
            <a:pPr marL="0" indent="0" eaLnBrk="1" hangingPunct="1">
              <a:lnSpc>
                <a:spcPct val="90000"/>
              </a:lnSpc>
              <a:buFont typeface="Wingdings" charset="0"/>
              <a:buNone/>
              <a:defRPr/>
            </a:pPr>
            <a:r>
              <a:rPr lang="en-US" sz="2400" dirty="0">
                <a:cs typeface="+mn-cs"/>
              </a:rPr>
              <a:t>At all low ages, no birds fly, p(x=10) = 0. </a:t>
            </a:r>
          </a:p>
          <a:p>
            <a:pPr marL="0" indent="0" eaLnBrk="1" hangingPunct="1">
              <a:lnSpc>
                <a:spcPct val="90000"/>
              </a:lnSpc>
              <a:buFont typeface="Wingdings" charset="0"/>
              <a:buNone/>
              <a:defRPr/>
            </a:pPr>
            <a:r>
              <a:rPr lang="en-US" sz="2400" dirty="0">
                <a:cs typeface="+mn-cs"/>
              </a:rPr>
              <a:t>At high ages, all birds fly (=1).</a:t>
            </a:r>
          </a:p>
          <a:p>
            <a:pPr marL="0" indent="0" eaLnBrk="1" hangingPunct="1">
              <a:lnSpc>
                <a:spcPct val="90000"/>
              </a:lnSpc>
              <a:buFont typeface="Wingdings" charset="0"/>
              <a:buNone/>
              <a:defRPr/>
            </a:pPr>
            <a:r>
              <a:rPr lang="en-US" sz="2400" dirty="0">
                <a:cs typeface="+mn-cs"/>
              </a:rPr>
              <a:t>So bounded [0,1]</a:t>
            </a:r>
          </a:p>
          <a:p>
            <a:pPr marL="0" indent="0" eaLnBrk="1" hangingPunct="1">
              <a:lnSpc>
                <a:spcPct val="90000"/>
              </a:lnSpc>
              <a:buFont typeface="Wingdings" charset="0"/>
              <a:buNone/>
              <a:defRPr/>
            </a:pPr>
            <a:r>
              <a:rPr lang="en-US" sz="2400" dirty="0">
                <a:cs typeface="+mn-cs"/>
              </a:rPr>
              <a:t>In-between the proportions change rapidly.</a:t>
            </a:r>
          </a:p>
          <a:p>
            <a:pPr marL="0" indent="0" eaLnBrk="1" hangingPunct="1">
              <a:lnSpc>
                <a:spcPct val="90000"/>
              </a:lnSpc>
              <a:buFont typeface="Wingdings" charset="0"/>
              <a:buNone/>
              <a:defRPr/>
            </a:pPr>
            <a:endParaRPr lang="en-US" sz="2400" dirty="0">
              <a:cs typeface="+mn-cs"/>
            </a:endParaRPr>
          </a:p>
          <a:p>
            <a:pPr marL="0" indent="0" eaLnBrk="1" hangingPunct="1">
              <a:lnSpc>
                <a:spcPct val="90000"/>
              </a:lnSpc>
              <a:buFont typeface="Wingdings" charset="0"/>
              <a:buNone/>
              <a:defRPr/>
            </a:pPr>
            <a:r>
              <a:rPr lang="en-US" sz="2400" dirty="0">
                <a:cs typeface="+mn-cs"/>
              </a:rPr>
              <a:t>When does the change happen?</a:t>
            </a:r>
          </a:p>
          <a:p>
            <a:pPr marL="0" indent="0" eaLnBrk="1" hangingPunct="1">
              <a:lnSpc>
                <a:spcPct val="90000"/>
              </a:lnSpc>
              <a:buFont typeface="Wingdings" charset="0"/>
              <a:buNone/>
              <a:defRPr/>
            </a:pPr>
            <a:endParaRPr lang="en-GB" sz="2400" dirty="0">
              <a:cs typeface="+mn-cs"/>
            </a:endParaRPr>
          </a:p>
        </p:txBody>
      </p:sp>
      <p:grpSp>
        <p:nvGrpSpPr>
          <p:cNvPr id="29699" name="Group 7">
            <a:extLst>
              <a:ext uri="{FF2B5EF4-FFF2-40B4-BE49-F238E27FC236}">
                <a16:creationId xmlns:a16="http://schemas.microsoft.com/office/drawing/2014/main" id="{77A90768-1705-7849-98F7-826942A4A799}"/>
              </a:ext>
            </a:extLst>
          </p:cNvPr>
          <p:cNvGrpSpPr>
            <a:grpSpLocks/>
          </p:cNvGrpSpPr>
          <p:nvPr/>
        </p:nvGrpSpPr>
        <p:grpSpPr bwMode="auto">
          <a:xfrm>
            <a:off x="368300" y="1790700"/>
            <a:ext cx="4779963" cy="4743450"/>
            <a:chOff x="368300" y="1790700"/>
            <a:chExt cx="4779963" cy="4743936"/>
          </a:xfrm>
        </p:grpSpPr>
        <p:pic>
          <p:nvPicPr>
            <p:cNvPr id="29700" name="Picture 5">
              <a:extLst>
                <a:ext uri="{FF2B5EF4-FFF2-40B4-BE49-F238E27FC236}">
                  <a16:creationId xmlns:a16="http://schemas.microsoft.com/office/drawing/2014/main" id="{6118CF23-A67E-F345-9F39-146DAD31AE81}"/>
                </a:ext>
              </a:extLst>
            </p:cNvPr>
            <p:cNvPicPr>
              <a:picLocks noChangeAspect="1"/>
            </p:cNvPicPr>
            <p:nvPr/>
          </p:nvPicPr>
          <p:blipFill>
            <a:blip r:embed="rId2">
              <a:extLst>
                <a:ext uri="{28A0092B-C50C-407E-A947-70E740481C1C}">
                  <a14:useLocalDpi xmlns:a14="http://schemas.microsoft.com/office/drawing/2010/main" val="0"/>
                </a:ext>
              </a:extLst>
            </a:blip>
            <a:srcRect l="5165" t="6079" b="7748"/>
            <a:stretch>
              <a:fillRect/>
            </a:stretch>
          </p:blipFill>
          <p:spPr bwMode="auto">
            <a:xfrm>
              <a:off x="368300" y="1790700"/>
              <a:ext cx="4779963"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1" name="TextBox 9">
              <a:extLst>
                <a:ext uri="{FF2B5EF4-FFF2-40B4-BE49-F238E27FC236}">
                  <a16:creationId xmlns:a16="http://schemas.microsoft.com/office/drawing/2014/main" id="{25A3FD78-3E0B-5F41-9010-397B7731A282}"/>
                </a:ext>
              </a:extLst>
            </p:cNvPr>
            <p:cNvSpPr txBox="1">
              <a:spLocks noChangeArrowheads="1"/>
            </p:cNvSpPr>
            <p:nvPr/>
          </p:nvSpPr>
          <p:spPr bwMode="auto">
            <a:xfrm>
              <a:off x="2483768" y="6165304"/>
              <a:ext cx="648072"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CN" sz="1800"/>
                <a:t>Age</a:t>
              </a: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a:extLst>
              <a:ext uri="{FF2B5EF4-FFF2-40B4-BE49-F238E27FC236}">
                <a16:creationId xmlns:a16="http://schemas.microsoft.com/office/drawing/2014/main" id="{7212FC33-1A09-7848-B94F-2D79C003F290}"/>
              </a:ext>
            </a:extLst>
          </p:cNvPr>
          <p:cNvSpPr>
            <a:spLocks noGrp="1" noChangeArrowheads="1"/>
          </p:cNvSpPr>
          <p:nvPr>
            <p:ph type="title"/>
          </p:nvPr>
        </p:nvSpPr>
        <p:spPr>
          <a:xfrm>
            <a:off x="468313" y="333375"/>
            <a:ext cx="7543800" cy="1295400"/>
          </a:xfrm>
        </p:spPr>
        <p:txBody>
          <a:bodyPr/>
          <a:lstStyle/>
          <a:p>
            <a:pPr eaLnBrk="1" hangingPunct="1">
              <a:defRPr/>
            </a:pPr>
            <a:r>
              <a:rPr lang="en-NZ" dirty="0">
                <a:cs typeface="+mj-cs"/>
              </a:rPr>
              <a:t>Solution: </a:t>
            </a:r>
            <a:br>
              <a:rPr lang="en-NZ" dirty="0">
                <a:cs typeface="+mj-cs"/>
              </a:rPr>
            </a:br>
            <a:r>
              <a:rPr lang="en-NZ" dirty="0">
                <a:cs typeface="+mj-cs"/>
              </a:rPr>
              <a:t>logistic regression</a:t>
            </a:r>
            <a:endParaRPr lang="en-GB" dirty="0">
              <a:cs typeface="+mj-cs"/>
            </a:endParaRPr>
          </a:p>
        </p:txBody>
      </p:sp>
      <p:pic>
        <p:nvPicPr>
          <p:cNvPr id="30722" name="Picture 3">
            <a:extLst>
              <a:ext uri="{FF2B5EF4-FFF2-40B4-BE49-F238E27FC236}">
                <a16:creationId xmlns:a16="http://schemas.microsoft.com/office/drawing/2014/main" id="{BCB51450-E14C-6443-9BA2-5FB35C5FC784}"/>
              </a:ext>
            </a:extLst>
          </p:cNvPr>
          <p:cNvPicPr>
            <a:picLocks noChangeAspect="1"/>
          </p:cNvPicPr>
          <p:nvPr/>
        </p:nvPicPr>
        <p:blipFill>
          <a:blip r:embed="rId2">
            <a:extLst>
              <a:ext uri="{28A0092B-C50C-407E-A947-70E740481C1C}">
                <a14:useLocalDpi xmlns:a14="http://schemas.microsoft.com/office/drawing/2010/main" val="0"/>
              </a:ext>
            </a:extLst>
          </a:blip>
          <a:srcRect l="4315"/>
          <a:stretch>
            <a:fillRect/>
          </a:stretch>
        </p:blipFill>
        <p:spPr bwMode="auto">
          <a:xfrm>
            <a:off x="323850" y="1484313"/>
            <a:ext cx="4822825"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3">
            <a:extLst>
              <a:ext uri="{FF2B5EF4-FFF2-40B4-BE49-F238E27FC236}">
                <a16:creationId xmlns:a16="http://schemas.microsoft.com/office/drawing/2014/main" id="{C1F080C4-61AE-6347-A232-666547636C19}"/>
              </a:ext>
            </a:extLst>
          </p:cNvPr>
          <p:cNvSpPr txBox="1">
            <a:spLocks noChangeArrowheads="1"/>
          </p:cNvSpPr>
          <p:nvPr/>
        </p:nvSpPr>
        <p:spPr bwMode="auto">
          <a:xfrm>
            <a:off x="5219700" y="1916113"/>
            <a:ext cx="3673475" cy="4681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lnSpc>
                <a:spcPct val="90000"/>
              </a:lnSpc>
              <a:buFont typeface="Wingdings" pitchFamily="2" charset="2"/>
              <a:buNone/>
            </a:pPr>
            <a:r>
              <a:rPr lang="en-US" altLang="en-CN" sz="2400"/>
              <a:t>Fit a cont. line that switches from 0 to 1 as the x-values change, i.e. as the proportion of </a:t>
            </a:r>
            <a:r>
              <a:rPr lang="en-US" altLang="en-US" sz="2400"/>
              <a:t>“</a:t>
            </a:r>
            <a:r>
              <a:rPr lang="en-US" altLang="en-CN" sz="2400"/>
              <a:t>1</a:t>
            </a:r>
            <a:r>
              <a:rPr lang="en-US" altLang="en-US" sz="2400"/>
              <a:t>”</a:t>
            </a:r>
            <a:r>
              <a:rPr lang="en-US" altLang="en-CN" sz="2400"/>
              <a:t>s (</a:t>
            </a:r>
            <a:r>
              <a:rPr lang="en-US" altLang="en-US" sz="2400"/>
              <a:t>“</a:t>
            </a:r>
            <a:r>
              <a:rPr lang="en-US" altLang="en-CN" sz="2400"/>
              <a:t>yes</a:t>
            </a:r>
            <a:r>
              <a:rPr lang="en-US" altLang="en-US" sz="2400"/>
              <a:t>”</a:t>
            </a:r>
            <a:r>
              <a:rPr lang="en-US" altLang="en-CN" sz="2400"/>
              <a:t>) increases. </a:t>
            </a:r>
          </a:p>
          <a:p>
            <a:pPr eaLnBrk="1" hangingPunct="1">
              <a:lnSpc>
                <a:spcPct val="90000"/>
              </a:lnSpc>
              <a:buFont typeface="Wingdings" pitchFamily="2" charset="2"/>
              <a:buNone/>
            </a:pPr>
            <a:endParaRPr lang="en-US" altLang="en-CN" sz="2400"/>
          </a:p>
          <a:p>
            <a:pPr eaLnBrk="1" hangingPunct="1">
              <a:lnSpc>
                <a:spcPct val="90000"/>
              </a:lnSpc>
              <a:buFont typeface="Wingdings" pitchFamily="2" charset="2"/>
              <a:buNone/>
            </a:pPr>
            <a:r>
              <a:rPr lang="en-US" altLang="en-CN" sz="2400"/>
              <a:t>A logistic function has this property, so we transform our Y-values to this form using the logit function. Then we can model the transformed responses using regression.</a:t>
            </a:r>
          </a:p>
          <a:p>
            <a:pPr eaLnBrk="1" hangingPunct="1">
              <a:lnSpc>
                <a:spcPct val="90000"/>
              </a:lnSpc>
              <a:buFont typeface="Wingdings" pitchFamily="2" charset="2"/>
              <a:buNone/>
            </a:pPr>
            <a:endParaRPr lang="en-GB" altLang="en-CN" sz="2400"/>
          </a:p>
        </p:txBody>
      </p:sp>
      <p:pic>
        <p:nvPicPr>
          <p:cNvPr id="30724" name="Picture 5">
            <a:extLst>
              <a:ext uri="{FF2B5EF4-FFF2-40B4-BE49-F238E27FC236}">
                <a16:creationId xmlns:a16="http://schemas.microsoft.com/office/drawing/2014/main" id="{89A2BEFF-3DE3-CA4B-A3C9-1BAC7A7B59A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7950" y="1484313"/>
            <a:ext cx="5040313"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a:extLst>
              <a:ext uri="{FF2B5EF4-FFF2-40B4-BE49-F238E27FC236}">
                <a16:creationId xmlns:a16="http://schemas.microsoft.com/office/drawing/2014/main" id="{27B970DD-E77E-1247-B9BA-C41446D71616}"/>
              </a:ext>
            </a:extLst>
          </p:cNvPr>
          <p:cNvSpPr>
            <a:spLocks noGrp="1" noChangeArrowheads="1"/>
          </p:cNvSpPr>
          <p:nvPr>
            <p:ph type="title"/>
          </p:nvPr>
        </p:nvSpPr>
        <p:spPr/>
        <p:txBody>
          <a:bodyPr/>
          <a:lstStyle/>
          <a:p>
            <a:r>
              <a:rPr lang="en-NZ" altLang="en-CN"/>
              <a:t>logistic regression</a:t>
            </a:r>
            <a:br>
              <a:rPr lang="en-NZ" altLang="en-CN"/>
            </a:br>
            <a:r>
              <a:rPr lang="en-NZ" altLang="en-CN"/>
              <a:t>-the process</a:t>
            </a:r>
            <a:endParaRPr lang="en-US" altLang="en-CN"/>
          </a:p>
        </p:txBody>
      </p:sp>
      <p:pic>
        <p:nvPicPr>
          <p:cNvPr id="31746" name="Picture 7">
            <a:extLst>
              <a:ext uri="{FF2B5EF4-FFF2-40B4-BE49-F238E27FC236}">
                <a16:creationId xmlns:a16="http://schemas.microsoft.com/office/drawing/2014/main" id="{798FEA02-240C-D949-B03A-F8A5045CC72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4213" y="1412875"/>
            <a:ext cx="5032375" cy="504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3">
            <a:extLst>
              <a:ext uri="{FF2B5EF4-FFF2-40B4-BE49-F238E27FC236}">
                <a16:creationId xmlns:a16="http://schemas.microsoft.com/office/drawing/2014/main" id="{64F62D96-F42A-1349-9901-F020FF959E7B}"/>
              </a:ext>
            </a:extLst>
          </p:cNvPr>
          <p:cNvSpPr txBox="1">
            <a:spLocks noChangeArrowheads="1"/>
          </p:cNvSpPr>
          <p:nvPr/>
        </p:nvSpPr>
        <p:spPr bwMode="auto">
          <a:xfrm>
            <a:off x="5651500" y="1916113"/>
            <a:ext cx="3384550" cy="4465637"/>
          </a:xfrm>
          <a:prstGeom prst="rect">
            <a:avLst/>
          </a:prstGeom>
          <a:noFill/>
          <a:ln>
            <a:noFill/>
          </a:ln>
          <a:effectLst/>
        </p:spPr>
        <p:txBody>
          <a:bodyPr/>
          <a:lstStyle>
            <a:lvl1pPr marL="342900" indent="-342900" algn="l" rtl="0" eaLnBrk="0" fontAlgn="base" hangingPunct="0">
              <a:spcBef>
                <a:spcPct val="20000"/>
              </a:spcBef>
              <a:spcAft>
                <a:spcPct val="0"/>
              </a:spcAft>
              <a:buClr>
                <a:schemeClr val="tx2"/>
              </a:buClr>
              <a:buSzPct val="70000"/>
              <a:buFont typeface="Wingdings" charset="0"/>
              <a:buChar char="l"/>
              <a:defRPr sz="3000">
                <a:solidFill>
                  <a:schemeClr val="tx1"/>
                </a:solidFill>
                <a:latin typeface="+mn-lt"/>
                <a:ea typeface="+mn-ea"/>
                <a:cs typeface="ＭＳ Ｐゴシック" charset="0"/>
              </a:defRPr>
            </a:lvl1pPr>
            <a:lvl2pPr marL="692150" indent="-347663" algn="l" rtl="0" eaLnBrk="0" fontAlgn="base" hangingPunct="0">
              <a:spcBef>
                <a:spcPct val="20000"/>
              </a:spcBef>
              <a:spcAft>
                <a:spcPct val="0"/>
              </a:spcAft>
              <a:buClr>
                <a:schemeClr val="accent2"/>
              </a:buClr>
              <a:buSzPct val="70000"/>
              <a:buFont typeface="Wingdings" charset="0"/>
              <a:buChar char="l"/>
              <a:defRPr sz="2600">
                <a:solidFill>
                  <a:schemeClr val="tx1"/>
                </a:solidFill>
                <a:latin typeface="+mn-lt"/>
                <a:ea typeface="+mn-ea"/>
              </a:defRPr>
            </a:lvl2pPr>
            <a:lvl3pPr marL="987425" indent="-293688" algn="l" rtl="0" eaLnBrk="0" fontAlgn="base" hangingPunct="0">
              <a:spcBef>
                <a:spcPct val="20000"/>
              </a:spcBef>
              <a:spcAft>
                <a:spcPct val="0"/>
              </a:spcAft>
              <a:buClr>
                <a:schemeClr val="accent1"/>
              </a:buClr>
              <a:buSzPct val="70000"/>
              <a:buFont typeface="Wingdings" charset="0"/>
              <a:buChar char="l"/>
              <a:defRPr sz="2300">
                <a:solidFill>
                  <a:schemeClr val="tx1"/>
                </a:solidFill>
                <a:latin typeface="+mn-lt"/>
                <a:ea typeface="+mn-ea"/>
              </a:defRPr>
            </a:lvl3pPr>
            <a:lvl4pPr marL="1281113" indent="-292100" algn="l" rtl="0" eaLnBrk="0" fontAlgn="base" hangingPunct="0">
              <a:spcBef>
                <a:spcPct val="20000"/>
              </a:spcBef>
              <a:spcAft>
                <a:spcPct val="0"/>
              </a:spcAft>
              <a:buClr>
                <a:schemeClr val="tx2"/>
              </a:buClr>
              <a:buSzPct val="75000"/>
              <a:buFont typeface="Wingdings" charset="0"/>
              <a:buChar char="§"/>
              <a:defRPr sz="2000">
                <a:solidFill>
                  <a:schemeClr val="tx1"/>
                </a:solidFill>
                <a:latin typeface="+mn-lt"/>
                <a:ea typeface="+mn-ea"/>
              </a:defRPr>
            </a:lvl4pPr>
            <a:lvl5pPr marL="1598613" indent="-315913" algn="l" rtl="0" eaLnBrk="0" fontAlgn="base" hangingPunct="0">
              <a:spcBef>
                <a:spcPct val="20000"/>
              </a:spcBef>
              <a:spcAft>
                <a:spcPct val="0"/>
              </a:spcAft>
              <a:buClr>
                <a:schemeClr val="folHlink"/>
              </a:buClr>
              <a:buSzPct val="80000"/>
              <a:buFont typeface="Wingdings" charset="0"/>
              <a:buChar char="§"/>
              <a:defRPr sz="2000">
                <a:solidFill>
                  <a:schemeClr val="tx1"/>
                </a:solidFill>
                <a:latin typeface="+mn-lt"/>
                <a:ea typeface="+mn-ea"/>
              </a:defRPr>
            </a:lvl5pPr>
            <a:lvl6pPr marL="20558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6pPr>
            <a:lvl7pPr marL="25130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7pPr>
            <a:lvl8pPr marL="29702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8pPr>
            <a:lvl9pPr marL="34274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9pPr>
          </a:lstStyle>
          <a:p>
            <a:pPr marL="0" indent="0" eaLnBrk="1" hangingPunct="1">
              <a:lnSpc>
                <a:spcPct val="90000"/>
              </a:lnSpc>
              <a:buFont typeface="Wingdings" charset="0"/>
              <a:buNone/>
              <a:defRPr/>
            </a:pPr>
            <a:r>
              <a:rPr lang="en-US" sz="2400" dirty="0">
                <a:cs typeface="+mn-cs"/>
              </a:rPr>
              <a:t>The </a:t>
            </a:r>
            <a:r>
              <a:rPr lang="en-US" sz="2400" dirty="0" err="1">
                <a:cs typeface="+mn-cs"/>
              </a:rPr>
              <a:t>logit</a:t>
            </a:r>
            <a:r>
              <a:rPr lang="en-US" sz="2400" dirty="0">
                <a:cs typeface="+mn-cs"/>
              </a:rPr>
              <a:t> function,</a:t>
            </a:r>
          </a:p>
          <a:p>
            <a:pPr marL="0" indent="0" eaLnBrk="1" hangingPunct="1">
              <a:lnSpc>
                <a:spcPct val="90000"/>
              </a:lnSpc>
              <a:buFont typeface="Wingdings" charset="0"/>
              <a:buNone/>
              <a:defRPr/>
            </a:pPr>
            <a:r>
              <a:rPr lang="en-GB" sz="2400" i="1" dirty="0">
                <a:latin typeface="Helvetica" charset="0"/>
                <a:cs typeface="Times New Roman" charset="0"/>
                <a:sym typeface="Symbol" charset="0"/>
              </a:rPr>
              <a:t>    </a:t>
            </a:r>
            <a:r>
              <a:rPr lang="en-GB" sz="2400" dirty="0">
                <a:latin typeface="Helvetica" charset="0"/>
                <a:cs typeface="Times New Roman" charset="0"/>
              </a:rPr>
              <a:t> = </a:t>
            </a:r>
            <a:r>
              <a:rPr lang="en-GB" sz="2400" dirty="0" err="1">
                <a:latin typeface="Helvetica" charset="0"/>
                <a:cs typeface="Times New Roman" charset="0"/>
              </a:rPr>
              <a:t>ln</a:t>
            </a:r>
            <a:r>
              <a:rPr lang="en-GB" sz="2400" dirty="0">
                <a:latin typeface="Helvetica" charset="0"/>
                <a:cs typeface="Times New Roman" charset="0"/>
              </a:rPr>
              <a:t>(</a:t>
            </a:r>
            <a:r>
              <a:rPr lang="en-GB" sz="2400" i="1" dirty="0">
                <a:latin typeface="Helvetica" charset="0"/>
                <a:cs typeface="Times New Roman" charset="0"/>
                <a:sym typeface="Symbol" charset="0"/>
              </a:rPr>
              <a:t>p</a:t>
            </a:r>
            <a:r>
              <a:rPr lang="en-GB" sz="2400" dirty="0">
                <a:latin typeface="Helvetica" charset="0"/>
                <a:cs typeface="Times New Roman" charset="0"/>
                <a:sym typeface="Symbol" charset="0"/>
              </a:rPr>
              <a:t> / (1-</a:t>
            </a:r>
            <a:r>
              <a:rPr lang="en-GB" sz="2400" i="1" dirty="0">
                <a:latin typeface="Helvetica" charset="0"/>
                <a:cs typeface="Times New Roman" charset="0"/>
                <a:sym typeface="Symbol" charset="0"/>
              </a:rPr>
              <a:t>p</a:t>
            </a:r>
            <a:r>
              <a:rPr lang="en-GB" sz="2400" dirty="0">
                <a:latin typeface="Helvetica" charset="0"/>
                <a:cs typeface="Times New Roman" charset="0"/>
                <a:sym typeface="Symbol" charset="0"/>
              </a:rPr>
              <a:t>))</a:t>
            </a:r>
          </a:p>
          <a:p>
            <a:pPr marL="0" indent="0" eaLnBrk="1" hangingPunct="1">
              <a:lnSpc>
                <a:spcPct val="90000"/>
              </a:lnSpc>
              <a:buFont typeface="Wingdings" charset="0"/>
              <a:buNone/>
              <a:defRPr/>
            </a:pPr>
            <a:endParaRPr lang="en-US" sz="1000" dirty="0">
              <a:cs typeface="+mn-cs"/>
            </a:endParaRPr>
          </a:p>
          <a:p>
            <a:pPr marL="0" indent="0" eaLnBrk="1" hangingPunct="1">
              <a:lnSpc>
                <a:spcPct val="90000"/>
              </a:lnSpc>
              <a:buFont typeface="Wingdings" charset="0"/>
              <a:buNone/>
              <a:defRPr/>
            </a:pPr>
            <a:r>
              <a:rPr lang="en-US" sz="2400" dirty="0">
                <a:cs typeface="+mn-cs"/>
              </a:rPr>
              <a:t>is the relative chance of success (p) over failure (1-p). </a:t>
            </a:r>
          </a:p>
          <a:p>
            <a:pPr marL="0" indent="0" eaLnBrk="1" hangingPunct="1">
              <a:lnSpc>
                <a:spcPct val="90000"/>
              </a:lnSpc>
              <a:buFont typeface="Wingdings" charset="0"/>
              <a:buNone/>
              <a:defRPr/>
            </a:pPr>
            <a:endParaRPr lang="en-US" sz="1000" dirty="0">
              <a:cs typeface="+mn-cs"/>
            </a:endParaRPr>
          </a:p>
          <a:p>
            <a:pPr marL="0" indent="0" eaLnBrk="1" hangingPunct="1">
              <a:lnSpc>
                <a:spcPct val="90000"/>
              </a:lnSpc>
              <a:buFont typeface="Wingdings" charset="0"/>
              <a:buNone/>
              <a:defRPr/>
            </a:pPr>
            <a:r>
              <a:rPr lang="en-US" sz="2400" dirty="0">
                <a:cs typeface="+mn-cs"/>
              </a:rPr>
              <a:t>The model actually bins the proportions of successes over small intervals, which shows how this is changing with age</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a:extLst>
              <a:ext uri="{FF2B5EF4-FFF2-40B4-BE49-F238E27FC236}">
                <a16:creationId xmlns:a16="http://schemas.microsoft.com/office/drawing/2014/main" id="{95A4AFFE-63F2-4D4B-AD10-2D0EEADF0D55}"/>
              </a:ext>
            </a:extLst>
          </p:cNvPr>
          <p:cNvSpPr>
            <a:spLocks noGrp="1" noChangeArrowheads="1"/>
          </p:cNvSpPr>
          <p:nvPr>
            <p:ph type="title"/>
          </p:nvPr>
        </p:nvSpPr>
        <p:spPr/>
        <p:txBody>
          <a:bodyPr/>
          <a:lstStyle/>
          <a:p>
            <a:pPr eaLnBrk="1" hangingPunct="1">
              <a:defRPr/>
            </a:pPr>
            <a:r>
              <a:rPr lang="en-NZ" dirty="0">
                <a:cs typeface="+mj-cs"/>
              </a:rPr>
              <a:t>Why not transform the response as we did before?</a:t>
            </a:r>
            <a:endParaRPr lang="en-GB" dirty="0">
              <a:cs typeface="+mj-cs"/>
            </a:endParaRPr>
          </a:p>
        </p:txBody>
      </p:sp>
      <p:sp>
        <p:nvSpPr>
          <p:cNvPr id="233475" name="Rectangle 3">
            <a:extLst>
              <a:ext uri="{FF2B5EF4-FFF2-40B4-BE49-F238E27FC236}">
                <a16:creationId xmlns:a16="http://schemas.microsoft.com/office/drawing/2014/main" id="{368C7F9D-FB2B-AD45-9416-3DD87F16423F}"/>
              </a:ext>
            </a:extLst>
          </p:cNvPr>
          <p:cNvSpPr>
            <a:spLocks noGrp="1" noChangeArrowheads="1"/>
          </p:cNvSpPr>
          <p:nvPr>
            <p:ph type="body" idx="1"/>
          </p:nvPr>
        </p:nvSpPr>
        <p:spPr>
          <a:xfrm>
            <a:off x="457200" y="2060575"/>
            <a:ext cx="8435975" cy="4070350"/>
          </a:xfrm>
        </p:spPr>
        <p:txBody>
          <a:bodyPr/>
          <a:lstStyle/>
          <a:p>
            <a:pPr eaLnBrk="1" hangingPunct="1">
              <a:lnSpc>
                <a:spcPct val="90000"/>
              </a:lnSpc>
              <a:buFont typeface="Wingdings" charset="0"/>
              <a:buChar char="l"/>
              <a:defRPr/>
            </a:pPr>
            <a:r>
              <a:rPr lang="en-US" sz="2400" dirty="0"/>
              <a:t>Y</a:t>
            </a:r>
            <a:r>
              <a:rPr lang="en-GB" sz="2400" dirty="0" err="1"/>
              <a:t>ou</a:t>
            </a:r>
            <a:r>
              <a:rPr lang="en-GB" sz="2400" dirty="0"/>
              <a:t> may ask yourself: why not just transform the response (Y) to make it normal and apply regular regression? </a:t>
            </a:r>
          </a:p>
          <a:p>
            <a:pPr eaLnBrk="1" hangingPunct="1">
              <a:lnSpc>
                <a:spcPct val="90000"/>
              </a:lnSpc>
              <a:buFont typeface="Wingdings" charset="0"/>
              <a:buChar char="l"/>
              <a:defRPr/>
            </a:pPr>
            <a:endParaRPr lang="en-GB" sz="2400" dirty="0"/>
          </a:p>
          <a:p>
            <a:pPr eaLnBrk="1" hangingPunct="1">
              <a:lnSpc>
                <a:spcPct val="90000"/>
              </a:lnSpc>
              <a:buFont typeface="Wingdings" charset="0"/>
              <a:buChar char="l"/>
              <a:defRPr/>
            </a:pPr>
            <a:r>
              <a:rPr lang="en-GB" sz="2400" dirty="0">
                <a:solidFill>
                  <a:srgbClr val="000000"/>
                </a:solidFill>
              </a:rPr>
              <a:t>Transformation </a:t>
            </a:r>
            <a:r>
              <a:rPr lang="en-GB" sz="2400" u="sng" dirty="0">
                <a:solidFill>
                  <a:srgbClr val="000000"/>
                </a:solidFill>
              </a:rPr>
              <a:t>often</a:t>
            </a:r>
            <a:r>
              <a:rPr lang="en-GB" sz="2400" dirty="0">
                <a:solidFill>
                  <a:srgbClr val="000000"/>
                </a:solidFill>
              </a:rPr>
              <a:t> fails to produce data that are </a:t>
            </a:r>
            <a:r>
              <a:rPr lang="en-GB" sz="2400" u="sng" dirty="0">
                <a:solidFill>
                  <a:srgbClr val="000000"/>
                </a:solidFill>
              </a:rPr>
              <a:t>normally distributed</a:t>
            </a:r>
            <a:r>
              <a:rPr lang="en-GB" sz="2400" dirty="0">
                <a:solidFill>
                  <a:srgbClr val="000000"/>
                </a:solidFill>
              </a:rPr>
              <a:t> with </a:t>
            </a:r>
            <a:r>
              <a:rPr lang="en-GB" sz="2400" u="sng" dirty="0">
                <a:solidFill>
                  <a:srgbClr val="000000"/>
                </a:solidFill>
              </a:rPr>
              <a:t>homogeneous variance</a:t>
            </a:r>
            <a:r>
              <a:rPr lang="en-GB" sz="2400" dirty="0">
                <a:solidFill>
                  <a:srgbClr val="000000"/>
                </a:solidFill>
              </a:rPr>
              <a:t> </a:t>
            </a:r>
            <a:r>
              <a:rPr lang="en-GB" sz="2400" dirty="0">
                <a:solidFill>
                  <a:srgbClr val="FF0000"/>
                </a:solidFill>
                <a:latin typeface="Zapf Dingbats" charset="0"/>
                <a:cs typeface="Zapf Dingbats" charset="0"/>
                <a:sym typeface="Zapf Dingbats" charset="0"/>
              </a:rPr>
              <a:t>✗ </a:t>
            </a:r>
            <a:r>
              <a:rPr lang="en-GB" sz="2400" dirty="0">
                <a:cs typeface="Zapf Dingbats" charset="0"/>
                <a:sym typeface="Zapf Dingbats" charset="0"/>
              </a:rPr>
              <a:t>(consider binary data!)</a:t>
            </a:r>
            <a:endParaRPr lang="en-GB" sz="2400" dirty="0"/>
          </a:p>
          <a:p>
            <a:pPr eaLnBrk="1" hangingPunct="1">
              <a:lnSpc>
                <a:spcPct val="90000"/>
              </a:lnSpc>
              <a:buFont typeface="Wingdings" charset="0"/>
              <a:buChar char="l"/>
              <a:defRPr/>
            </a:pPr>
            <a:endParaRPr lang="en-GB" sz="2400" dirty="0">
              <a:solidFill>
                <a:srgbClr val="000000"/>
              </a:solidFill>
            </a:endParaRPr>
          </a:p>
          <a:p>
            <a:pPr eaLnBrk="1" hangingPunct="1">
              <a:lnSpc>
                <a:spcPct val="90000"/>
              </a:lnSpc>
              <a:buFont typeface="Wingdings" charset="0"/>
              <a:buChar char="l"/>
              <a:defRPr/>
            </a:pPr>
            <a:r>
              <a:rPr lang="en-US" sz="2400" dirty="0">
                <a:solidFill>
                  <a:srgbClr val="000000"/>
                </a:solidFill>
              </a:rPr>
              <a:t>So, we need an analysis method that accommodates non-normal error distributions in the response</a:t>
            </a:r>
          </a:p>
          <a:p>
            <a:pPr marL="0" indent="0" eaLnBrk="1" hangingPunct="1">
              <a:lnSpc>
                <a:spcPct val="90000"/>
              </a:lnSpc>
              <a:buFont typeface="Wingdings" charset="0"/>
              <a:buNone/>
              <a:defRPr/>
            </a:pPr>
            <a:endParaRPr lang="en-GB" sz="240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33475">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33475">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3347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a:extLst>
              <a:ext uri="{FF2B5EF4-FFF2-40B4-BE49-F238E27FC236}">
                <a16:creationId xmlns:a16="http://schemas.microsoft.com/office/drawing/2014/main" id="{9B48CF82-9FBA-8B47-A30F-CFDCA58AB193}"/>
              </a:ext>
            </a:extLst>
          </p:cNvPr>
          <p:cNvSpPr>
            <a:spLocks noGrp="1" noChangeArrowheads="1"/>
          </p:cNvSpPr>
          <p:nvPr>
            <p:ph type="title"/>
          </p:nvPr>
        </p:nvSpPr>
        <p:spPr/>
        <p:txBody>
          <a:bodyPr/>
          <a:lstStyle/>
          <a:p>
            <a:pPr eaLnBrk="1" hangingPunct="1">
              <a:defRPr/>
            </a:pPr>
            <a:r>
              <a:rPr lang="en-NZ" dirty="0">
                <a:cs typeface="+mj-cs"/>
              </a:rPr>
              <a:t>Solution: </a:t>
            </a:r>
            <a:br>
              <a:rPr lang="en-NZ" dirty="0">
                <a:cs typeface="+mj-cs"/>
              </a:rPr>
            </a:br>
            <a:r>
              <a:rPr lang="en-NZ" dirty="0">
                <a:cs typeface="+mj-cs"/>
              </a:rPr>
              <a:t>Generalised Linear Models</a:t>
            </a:r>
            <a:endParaRPr lang="en-GB" dirty="0">
              <a:cs typeface="+mj-cs"/>
            </a:endParaRPr>
          </a:p>
        </p:txBody>
      </p:sp>
      <p:sp>
        <p:nvSpPr>
          <p:cNvPr id="235523" name="Rectangle 3">
            <a:extLst>
              <a:ext uri="{FF2B5EF4-FFF2-40B4-BE49-F238E27FC236}">
                <a16:creationId xmlns:a16="http://schemas.microsoft.com/office/drawing/2014/main" id="{D2204F5D-8760-144E-93F5-2FC40F8F3ECE}"/>
              </a:ext>
            </a:extLst>
          </p:cNvPr>
          <p:cNvSpPr>
            <a:spLocks noGrp="1" noChangeArrowheads="1"/>
          </p:cNvSpPr>
          <p:nvPr>
            <p:ph type="body" idx="1"/>
          </p:nvPr>
        </p:nvSpPr>
        <p:spPr>
          <a:xfrm>
            <a:off x="457200" y="2205038"/>
            <a:ext cx="8578850" cy="4248150"/>
          </a:xfrm>
        </p:spPr>
        <p:txBody>
          <a:bodyPr/>
          <a:lstStyle/>
          <a:p>
            <a:pPr eaLnBrk="1" hangingPunct="1">
              <a:buFont typeface="Wingdings" charset="0"/>
              <a:buChar char="l"/>
              <a:defRPr/>
            </a:pPr>
            <a:r>
              <a:rPr lang="en-GB" sz="2400" dirty="0">
                <a:cs typeface="+mn-cs"/>
              </a:rPr>
              <a:t>A family of statistical methods that unify many classical methods within a single framework.</a:t>
            </a:r>
          </a:p>
          <a:p>
            <a:pPr eaLnBrk="1" hangingPunct="1">
              <a:buFont typeface="Wingdings" charset="0"/>
              <a:buChar char="l"/>
              <a:defRPr/>
            </a:pPr>
            <a:endParaRPr lang="en-GB" sz="1000" dirty="0">
              <a:cs typeface="+mn-cs"/>
            </a:endParaRPr>
          </a:p>
          <a:p>
            <a:pPr eaLnBrk="1" hangingPunct="1">
              <a:buFont typeface="Wingdings" charset="0"/>
              <a:buChar char="l"/>
              <a:defRPr/>
            </a:pPr>
            <a:r>
              <a:rPr lang="en-US" sz="2400" dirty="0">
                <a:cs typeface="+mn-cs"/>
              </a:rPr>
              <a:t>T</a:t>
            </a:r>
            <a:r>
              <a:rPr lang="en-GB" sz="2400" dirty="0">
                <a:cs typeface="+mn-cs"/>
              </a:rPr>
              <a:t>hey cover all distributions in the exponential family (e.g. normal, Poisson, binomial, gamma, beta)</a:t>
            </a:r>
          </a:p>
          <a:p>
            <a:pPr eaLnBrk="1" hangingPunct="1">
              <a:buFont typeface="Wingdings" charset="0"/>
              <a:buChar char="l"/>
              <a:defRPr/>
            </a:pPr>
            <a:endParaRPr lang="en-GB" sz="1000" dirty="0">
              <a:cs typeface="+mn-cs"/>
            </a:endParaRPr>
          </a:p>
          <a:p>
            <a:pPr eaLnBrk="1" hangingPunct="1">
              <a:buFont typeface="Wingdings" charset="0"/>
              <a:buChar char="l"/>
              <a:defRPr/>
            </a:pPr>
            <a:r>
              <a:rPr lang="en-GB" sz="2400" dirty="0">
                <a:cs typeface="+mn-cs"/>
              </a:rPr>
              <a:t>Like general linear models, they can handle a variety of explanatory variable types:</a:t>
            </a:r>
          </a:p>
          <a:p>
            <a:pPr marL="638175" lvl="2" indent="-342900" eaLnBrk="1" hangingPunct="1">
              <a:buClr>
                <a:schemeClr val="tx2"/>
              </a:buClr>
              <a:buFont typeface="Wingdings" charset="0"/>
              <a:buChar char="l"/>
              <a:defRPr/>
            </a:pPr>
            <a:r>
              <a:rPr lang="en-US" sz="2400" dirty="0"/>
              <a:t>v</a:t>
            </a:r>
            <a:r>
              <a:rPr lang="en-GB" sz="2400" dirty="0" err="1"/>
              <a:t>ariates</a:t>
            </a:r>
            <a:r>
              <a:rPr lang="en-GB" sz="2400" dirty="0"/>
              <a:t>, factors, interactions</a:t>
            </a:r>
          </a:p>
          <a:p>
            <a:pPr marL="638175" lvl="2" indent="-342900" eaLnBrk="1" hangingPunct="1">
              <a:buClr>
                <a:schemeClr val="tx2"/>
              </a:buClr>
              <a:buFont typeface="Wingdings" charset="0"/>
              <a:buChar char="l"/>
              <a:defRPr/>
            </a:pPr>
            <a:endParaRPr lang="en-GB" sz="1000" dirty="0">
              <a:cs typeface="+mn-cs"/>
            </a:endParaRPr>
          </a:p>
          <a:p>
            <a:pPr eaLnBrk="1" hangingPunct="1">
              <a:buFont typeface="Wingdings" charset="0"/>
              <a:buChar char="l"/>
              <a:defRPr/>
            </a:pPr>
            <a:r>
              <a:rPr lang="en-US" sz="2400" dirty="0">
                <a:cs typeface="+mn-cs"/>
              </a:rPr>
              <a:t>T</a:t>
            </a:r>
            <a:r>
              <a:rPr lang="en-GB" sz="2400" dirty="0">
                <a:cs typeface="+mn-cs"/>
              </a:rPr>
              <a:t>hey </a:t>
            </a:r>
            <a:r>
              <a:rPr lang="en-GB" sz="2400" u="sng" dirty="0">
                <a:cs typeface="+mn-cs"/>
              </a:rPr>
              <a:t>allow non-normal error structures</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3552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552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552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3552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6" name="Rectangle 2">
            <a:extLst>
              <a:ext uri="{FF2B5EF4-FFF2-40B4-BE49-F238E27FC236}">
                <a16:creationId xmlns:a16="http://schemas.microsoft.com/office/drawing/2014/main" id="{EF42A3DE-75CD-C242-9474-E98007D71537}"/>
              </a:ext>
            </a:extLst>
          </p:cNvPr>
          <p:cNvSpPr>
            <a:spLocks noGrp="1" noChangeArrowheads="1"/>
          </p:cNvSpPr>
          <p:nvPr>
            <p:ph type="title"/>
          </p:nvPr>
        </p:nvSpPr>
        <p:spPr>
          <a:xfrm>
            <a:off x="468313" y="188913"/>
            <a:ext cx="7543800" cy="941387"/>
          </a:xfrm>
        </p:spPr>
        <p:txBody>
          <a:bodyPr/>
          <a:lstStyle/>
          <a:p>
            <a:pPr eaLnBrk="1" hangingPunct="1">
              <a:defRPr/>
            </a:pPr>
            <a:r>
              <a:rPr lang="en-NZ" dirty="0">
                <a:cs typeface="+mj-cs"/>
              </a:rPr>
              <a:t>Generalised Linear Models</a:t>
            </a:r>
            <a:endParaRPr lang="en-GB" dirty="0">
              <a:cs typeface="+mj-cs"/>
            </a:endParaRPr>
          </a:p>
        </p:txBody>
      </p:sp>
      <p:sp>
        <p:nvSpPr>
          <p:cNvPr id="236547" name="Rectangle 3">
            <a:extLst>
              <a:ext uri="{FF2B5EF4-FFF2-40B4-BE49-F238E27FC236}">
                <a16:creationId xmlns:a16="http://schemas.microsoft.com/office/drawing/2014/main" id="{B03BA3E2-6735-8543-84A3-E063B9D008CD}"/>
              </a:ext>
            </a:extLst>
          </p:cNvPr>
          <p:cNvSpPr>
            <a:spLocks noGrp="1" noChangeArrowheads="1"/>
          </p:cNvSpPr>
          <p:nvPr>
            <p:ph type="body" idx="1"/>
          </p:nvPr>
        </p:nvSpPr>
        <p:spPr>
          <a:xfrm>
            <a:off x="468313" y="1412875"/>
            <a:ext cx="7991475" cy="4733925"/>
          </a:xfrm>
        </p:spPr>
        <p:txBody>
          <a:bodyPr/>
          <a:lstStyle/>
          <a:p>
            <a:pPr eaLnBrk="1" hangingPunct="1">
              <a:buFont typeface="Wingdings" charset="0"/>
              <a:buChar char="l"/>
              <a:defRPr/>
            </a:pPr>
            <a:r>
              <a:rPr lang="en-GB" sz="2400" dirty="0">
                <a:cs typeface="+mn-cs"/>
              </a:rPr>
              <a:t>Three important components:</a:t>
            </a:r>
          </a:p>
          <a:p>
            <a:pPr marL="0" indent="0" eaLnBrk="1" hangingPunct="1">
              <a:buFont typeface="Wingdings" charset="0"/>
              <a:buNone/>
              <a:defRPr/>
            </a:pPr>
            <a:endParaRPr lang="en-GB" sz="2400" dirty="0">
              <a:cs typeface="+mn-cs"/>
            </a:endParaRPr>
          </a:p>
          <a:p>
            <a:pPr marL="344487" lvl="1" indent="0" eaLnBrk="1" hangingPunct="1">
              <a:buFont typeface="Wingdings" charset="0"/>
              <a:buNone/>
              <a:defRPr/>
            </a:pPr>
            <a:r>
              <a:rPr lang="en-NZ" sz="2400" dirty="0"/>
              <a:t>1. </a:t>
            </a:r>
            <a:r>
              <a:rPr lang="en-NZ" sz="2400" u="sng" dirty="0"/>
              <a:t>The error structure </a:t>
            </a:r>
            <a:r>
              <a:rPr lang="en-NZ" sz="2400" dirty="0"/>
              <a:t>of the </a:t>
            </a:r>
            <a:r>
              <a:rPr lang="en-NZ" sz="2400" dirty="0">
                <a:solidFill>
                  <a:srgbClr val="FF0000"/>
                </a:solidFill>
              </a:rPr>
              <a:t>response</a:t>
            </a:r>
            <a:r>
              <a:rPr lang="en-NZ" sz="2400" dirty="0"/>
              <a:t> variable, Y (Normal, Poisson, Binomial, etc)</a:t>
            </a:r>
          </a:p>
          <a:p>
            <a:pPr lvl="1" eaLnBrk="1" hangingPunct="1">
              <a:buFont typeface="Wingdings" charset="0"/>
              <a:buChar char="l"/>
              <a:defRPr/>
            </a:pPr>
            <a:endParaRPr lang="en-NZ" sz="2400" dirty="0"/>
          </a:p>
          <a:p>
            <a:pPr marL="344487" lvl="1" indent="0" eaLnBrk="1" hangingPunct="1">
              <a:buFont typeface="Wingdings" charset="0"/>
              <a:buNone/>
              <a:defRPr/>
            </a:pPr>
            <a:r>
              <a:rPr lang="en-NZ" sz="2400" dirty="0"/>
              <a:t>2. </a:t>
            </a:r>
            <a:r>
              <a:rPr lang="en-NZ" sz="2400" u="sng" dirty="0"/>
              <a:t>The link function</a:t>
            </a:r>
            <a:r>
              <a:rPr lang="en-NZ" sz="2400" dirty="0"/>
              <a:t>, g(): a transformation of Y that linearizes its values</a:t>
            </a:r>
          </a:p>
          <a:p>
            <a:pPr marL="344487" lvl="1" indent="0" eaLnBrk="1" hangingPunct="1">
              <a:buFont typeface="Wingdings" charset="0"/>
              <a:buNone/>
              <a:defRPr/>
            </a:pPr>
            <a:endParaRPr lang="en-NZ" sz="2400" dirty="0"/>
          </a:p>
          <a:p>
            <a:pPr marL="344487" lvl="1" indent="0" eaLnBrk="1" hangingPunct="1">
              <a:buFont typeface="Wingdings" charset="0"/>
              <a:buNone/>
              <a:defRPr/>
            </a:pPr>
            <a:r>
              <a:rPr lang="en-NZ" sz="2400" dirty="0"/>
              <a:t>3. </a:t>
            </a:r>
            <a:r>
              <a:rPr lang="en-NZ" sz="2400" u="sng" dirty="0"/>
              <a:t>The linear predictor </a:t>
            </a:r>
            <a:r>
              <a:rPr lang="en-NZ" sz="2400" dirty="0"/>
              <a:t>of </a:t>
            </a:r>
            <a:r>
              <a:rPr lang="en-NZ" sz="2400" dirty="0">
                <a:solidFill>
                  <a:srgbClr val="FF0000"/>
                </a:solidFill>
              </a:rPr>
              <a:t>predictor</a:t>
            </a:r>
            <a:r>
              <a:rPr lang="en-NZ" sz="2400" dirty="0"/>
              <a:t> variables, X</a:t>
            </a:r>
            <a:r>
              <a:rPr lang="en-NZ" sz="2400" baseline="-25000" dirty="0"/>
              <a:t>j </a:t>
            </a:r>
            <a:r>
              <a:rPr lang="en-NZ" sz="2400" dirty="0"/>
              <a:t>, to regress against the transformed response</a:t>
            </a:r>
            <a:r>
              <a:rPr lang="en-NZ" sz="3000" dirty="0"/>
              <a:t>: </a:t>
            </a:r>
            <a:endParaRPr lang="en-GB" sz="3000" dirty="0"/>
          </a:p>
        </p:txBody>
      </p:sp>
      <p:graphicFrame>
        <p:nvGraphicFramePr>
          <p:cNvPr id="34819" name="Object 4">
            <a:extLst>
              <a:ext uri="{FF2B5EF4-FFF2-40B4-BE49-F238E27FC236}">
                <a16:creationId xmlns:a16="http://schemas.microsoft.com/office/drawing/2014/main" id="{D42A6A2F-900C-6B43-80FB-7167E5877192}"/>
              </a:ext>
            </a:extLst>
          </p:cNvPr>
          <p:cNvGraphicFramePr>
            <a:graphicFrameLocks noChangeAspect="1"/>
          </p:cNvGraphicFramePr>
          <p:nvPr/>
        </p:nvGraphicFramePr>
        <p:xfrm>
          <a:off x="4427538" y="4076700"/>
          <a:ext cx="1974850" cy="700088"/>
        </p:xfrm>
        <a:graphic>
          <a:graphicData uri="http://schemas.openxmlformats.org/presentationml/2006/ole">
            <mc:AlternateContent xmlns:mc="http://schemas.openxmlformats.org/markup-compatibility/2006">
              <mc:Choice xmlns:v="urn:schemas-microsoft-com:vml" Requires="v">
                <p:oleObj spid="_x0000_s34989" name="Equation" r:id="rId3" imgW="609600" imgH="215900" progId="Equation.3">
                  <p:embed/>
                </p:oleObj>
              </mc:Choice>
              <mc:Fallback>
                <p:oleObj name="Equation" r:id="rId3" imgW="609600" imgH="215900" progId="Equation.3">
                  <p:embed/>
                  <p:pic>
                    <p:nvPicPr>
                      <p:cNvPr id="0" name="Object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27538" y="4076700"/>
                        <a:ext cx="1974850" cy="700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4820" name="Object 6">
            <a:extLst>
              <a:ext uri="{FF2B5EF4-FFF2-40B4-BE49-F238E27FC236}">
                <a16:creationId xmlns:a16="http://schemas.microsoft.com/office/drawing/2014/main" id="{128E1DEB-1134-6A41-8455-A47FDFEDA739}"/>
              </a:ext>
            </a:extLst>
          </p:cNvPr>
          <p:cNvGraphicFramePr>
            <a:graphicFrameLocks noChangeAspect="1"/>
          </p:cNvGraphicFramePr>
          <p:nvPr/>
        </p:nvGraphicFramePr>
        <p:xfrm>
          <a:off x="2555875" y="5805488"/>
          <a:ext cx="3659188" cy="612775"/>
        </p:xfrm>
        <a:graphic>
          <a:graphicData uri="http://schemas.openxmlformats.org/presentationml/2006/ole">
            <mc:AlternateContent xmlns:mc="http://schemas.openxmlformats.org/markup-compatibility/2006">
              <mc:Choice xmlns:v="urn:schemas-microsoft-com:vml" Requires="v">
                <p:oleObj spid="_x0000_s34990" name="Equation" r:id="rId5" imgW="1206500" imgH="203200" progId="Equation.3">
                  <p:embed/>
                </p:oleObj>
              </mc:Choice>
              <mc:Fallback>
                <p:oleObj name="Equation" r:id="rId5" imgW="1206500" imgH="203200" progId="Equation.3">
                  <p:embed/>
                  <p:pic>
                    <p:nvPicPr>
                      <p:cNvPr id="0"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55875" y="5805488"/>
                        <a:ext cx="3659188" cy="612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A9FAC5F9-63CF-3540-BF3D-09C71F121999}"/>
              </a:ext>
            </a:extLst>
          </p:cNvPr>
          <p:cNvSpPr>
            <a:spLocks noGrp="1" noChangeArrowheads="1"/>
          </p:cNvSpPr>
          <p:nvPr>
            <p:ph type="title"/>
          </p:nvPr>
        </p:nvSpPr>
        <p:spPr/>
        <p:txBody>
          <a:bodyPr/>
          <a:lstStyle/>
          <a:p>
            <a:pPr eaLnBrk="1" hangingPunct="1">
              <a:defRPr/>
            </a:pPr>
            <a:r>
              <a:rPr lang="en-NZ" dirty="0">
                <a:cs typeface="+mj-cs"/>
              </a:rPr>
              <a:t>Notes: Link function, g()</a:t>
            </a:r>
            <a:endParaRPr lang="en-GB" dirty="0">
              <a:cs typeface="+mj-cs"/>
            </a:endParaRPr>
          </a:p>
        </p:txBody>
      </p:sp>
      <p:sp>
        <p:nvSpPr>
          <p:cNvPr id="243715" name="Rectangle 3">
            <a:extLst>
              <a:ext uri="{FF2B5EF4-FFF2-40B4-BE49-F238E27FC236}">
                <a16:creationId xmlns:a16="http://schemas.microsoft.com/office/drawing/2014/main" id="{49A34B86-2432-4F4C-BA12-E9EDC610F0DA}"/>
              </a:ext>
            </a:extLst>
          </p:cNvPr>
          <p:cNvSpPr>
            <a:spLocks noGrp="1" noChangeArrowheads="1"/>
          </p:cNvSpPr>
          <p:nvPr>
            <p:ph type="body" idx="1"/>
          </p:nvPr>
        </p:nvSpPr>
        <p:spPr>
          <a:xfrm>
            <a:off x="468313" y="1989138"/>
            <a:ext cx="8229600" cy="4086225"/>
          </a:xfrm>
        </p:spPr>
        <p:txBody>
          <a:bodyPr/>
          <a:lstStyle/>
          <a:p>
            <a:pPr eaLnBrk="1" hangingPunct="1"/>
            <a:r>
              <a:rPr lang="en-GB" altLang="en-CN" sz="2400"/>
              <a:t>It is a transformation function that changes the response to an unbounded, linearized form, </a:t>
            </a:r>
            <a:r>
              <a:rPr lang="el-GR" altLang="en-CN" sz="2400">
                <a:cs typeface="Arial" panose="020B0604020202020204" pitchFamily="34" charset="0"/>
              </a:rPr>
              <a:t>η</a:t>
            </a:r>
            <a:r>
              <a:rPr lang="en-US" altLang="en-CN" sz="2400" baseline="-25000">
                <a:cs typeface="Arial" panose="020B0604020202020204" pitchFamily="34" charset="0"/>
              </a:rPr>
              <a:t>i </a:t>
            </a:r>
            <a:r>
              <a:rPr lang="en-US" altLang="en-CN" sz="2400">
                <a:cs typeface="Arial" panose="020B0604020202020204" pitchFamily="34" charset="0"/>
              </a:rPr>
              <a:t>, </a:t>
            </a:r>
            <a:r>
              <a:rPr lang="en-GB" altLang="en-CN" sz="2400"/>
              <a:t>suitable for regression.</a:t>
            </a:r>
          </a:p>
          <a:p>
            <a:pPr eaLnBrk="1" hangingPunct="1"/>
            <a:endParaRPr lang="en-GB" altLang="en-CN" sz="2400"/>
          </a:p>
          <a:p>
            <a:pPr eaLnBrk="1" hangingPunct="1"/>
            <a:r>
              <a:rPr lang="en-NZ" altLang="en-CN" sz="2400"/>
              <a:t>It does not necessarily make the response normal.</a:t>
            </a:r>
          </a:p>
          <a:p>
            <a:pPr eaLnBrk="1" hangingPunct="1"/>
            <a:endParaRPr lang="en-NZ" altLang="en-CN" sz="2400"/>
          </a:p>
          <a:p>
            <a:pPr eaLnBrk="1" hangingPunct="1"/>
            <a:r>
              <a:rPr lang="en-GB" altLang="en-CN" sz="2400"/>
              <a:t> </a:t>
            </a:r>
            <a:r>
              <a:rPr lang="en-US" altLang="en-CN" sz="2400"/>
              <a:t>It ensures that estimated values are subject to the bounds of the original distribution of the response</a:t>
            </a:r>
            <a:r>
              <a:rPr lang="en-NZ" altLang="en-CN" sz="2400"/>
              <a:t>.</a:t>
            </a:r>
            <a:endParaRPr lang="en-GB" altLang="en-CN" sz="2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4371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371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371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A8C8FC77-51F0-C940-91E2-E361FD135709}"/>
              </a:ext>
            </a:extLst>
          </p:cNvPr>
          <p:cNvSpPr>
            <a:spLocks noGrp="1" noChangeArrowheads="1"/>
          </p:cNvSpPr>
          <p:nvPr>
            <p:ph type="title"/>
          </p:nvPr>
        </p:nvSpPr>
        <p:spPr/>
        <p:txBody>
          <a:bodyPr/>
          <a:lstStyle/>
          <a:p>
            <a:pPr eaLnBrk="1" hangingPunct="1">
              <a:defRPr/>
            </a:pPr>
            <a:r>
              <a:rPr lang="en-NZ" dirty="0">
                <a:cs typeface="+mj-cs"/>
              </a:rPr>
              <a:t>Notes: Link function, g()</a:t>
            </a:r>
            <a:endParaRPr lang="en-GB" dirty="0">
              <a:cs typeface="+mj-cs"/>
            </a:endParaRPr>
          </a:p>
        </p:txBody>
      </p:sp>
      <p:sp>
        <p:nvSpPr>
          <p:cNvPr id="243715" name="Rectangle 3">
            <a:extLst>
              <a:ext uri="{FF2B5EF4-FFF2-40B4-BE49-F238E27FC236}">
                <a16:creationId xmlns:a16="http://schemas.microsoft.com/office/drawing/2014/main" id="{10EC1C6E-0D12-1E45-BEF5-8B0F60043636}"/>
              </a:ext>
            </a:extLst>
          </p:cNvPr>
          <p:cNvSpPr>
            <a:spLocks noGrp="1" noChangeArrowheads="1"/>
          </p:cNvSpPr>
          <p:nvPr>
            <p:ph type="body" idx="1"/>
          </p:nvPr>
        </p:nvSpPr>
        <p:spPr>
          <a:xfrm>
            <a:off x="468313" y="1989138"/>
            <a:ext cx="4248150" cy="4086225"/>
          </a:xfrm>
        </p:spPr>
        <p:txBody>
          <a:bodyPr/>
          <a:lstStyle/>
          <a:p>
            <a:pPr eaLnBrk="1" hangingPunct="1">
              <a:buFont typeface="Wingdings" charset="0"/>
              <a:buChar char="l"/>
              <a:defRPr/>
            </a:pPr>
            <a:r>
              <a:rPr lang="en-US" sz="2400" dirty="0">
                <a:cs typeface="+mn-cs"/>
              </a:rPr>
              <a:t>E.g. </a:t>
            </a:r>
            <a:r>
              <a:rPr lang="en-US" sz="2400" dirty="0" err="1">
                <a:cs typeface="+mn-cs"/>
              </a:rPr>
              <a:t>logit</a:t>
            </a:r>
            <a:r>
              <a:rPr lang="en-US" sz="2400" dirty="0">
                <a:cs typeface="+mn-cs"/>
              </a:rPr>
              <a:t> transform changes binomial data to a logistic form</a:t>
            </a:r>
          </a:p>
          <a:p>
            <a:pPr eaLnBrk="1" hangingPunct="1">
              <a:buFont typeface="Wingdings" charset="0"/>
              <a:buChar char="l"/>
              <a:defRPr/>
            </a:pPr>
            <a:endParaRPr lang="en-US" sz="2400" dirty="0">
              <a:cs typeface="+mn-cs"/>
            </a:endParaRPr>
          </a:p>
          <a:p>
            <a:pPr marL="342900" lvl="1" indent="-342900" eaLnBrk="1" hangingPunct="1">
              <a:buClr>
                <a:schemeClr val="tx2"/>
              </a:buClr>
              <a:buFont typeface="Wingdings" charset="0"/>
              <a:buChar char="l"/>
              <a:defRPr/>
            </a:pPr>
            <a:r>
              <a:rPr lang="en-US" sz="2400" dirty="0">
                <a:cs typeface="+mn-cs"/>
              </a:rPr>
              <a:t>X-range is </a:t>
            </a:r>
            <a:r>
              <a:rPr lang="en-GB" sz="2400" dirty="0"/>
              <a:t>(-</a:t>
            </a:r>
            <a:r>
              <a:rPr lang="en-US" sz="2400" dirty="0"/>
              <a:t>∞ </a:t>
            </a:r>
            <a:r>
              <a:rPr lang="en-GB" sz="2400" dirty="0"/>
              <a:t>, </a:t>
            </a:r>
            <a:r>
              <a:rPr lang="en-US" sz="2400" dirty="0"/>
              <a:t>∞</a:t>
            </a:r>
            <a:r>
              <a:rPr lang="en-GB" sz="2400" dirty="0"/>
              <a:t>)</a:t>
            </a:r>
          </a:p>
          <a:p>
            <a:pPr marL="0" lvl="1" indent="0" eaLnBrk="1" hangingPunct="1">
              <a:buClr>
                <a:schemeClr val="tx2"/>
              </a:buClr>
              <a:buFont typeface="Wingdings" charset="0"/>
              <a:buNone/>
              <a:defRPr/>
            </a:pPr>
            <a:r>
              <a:rPr lang="en-GB" sz="2400" dirty="0"/>
              <a:t>(unbounded, continuous)</a:t>
            </a:r>
          </a:p>
          <a:p>
            <a:pPr marL="342900" lvl="1" indent="-342900" eaLnBrk="1" hangingPunct="1">
              <a:buClr>
                <a:schemeClr val="tx2"/>
              </a:buClr>
              <a:buFont typeface="Wingdings" charset="0"/>
              <a:buChar char="l"/>
              <a:defRPr/>
            </a:pPr>
            <a:r>
              <a:rPr lang="en-US" sz="2400" dirty="0"/>
              <a:t>Y</a:t>
            </a:r>
            <a:r>
              <a:rPr lang="en-GB" sz="2400" dirty="0"/>
              <a:t>-range is [0,1]</a:t>
            </a:r>
          </a:p>
          <a:p>
            <a:pPr marL="0" lvl="1" indent="0" eaLnBrk="1" hangingPunct="1">
              <a:buClr>
                <a:schemeClr val="tx2"/>
              </a:buClr>
              <a:buFont typeface="Wingdings" charset="0"/>
              <a:buNone/>
              <a:defRPr/>
            </a:pPr>
            <a:r>
              <a:rPr lang="en-GB" sz="2400" dirty="0"/>
              <a:t>(bounded like binomial)</a:t>
            </a:r>
          </a:p>
          <a:p>
            <a:pPr marL="342900" lvl="1" indent="-342900" eaLnBrk="1" hangingPunct="1">
              <a:buClr>
                <a:schemeClr val="tx2"/>
              </a:buClr>
              <a:buFont typeface="Wingdings" charset="0"/>
              <a:buChar char="l"/>
              <a:defRPr/>
            </a:pPr>
            <a:endParaRPr lang="en-GB" sz="2800" dirty="0"/>
          </a:p>
          <a:p>
            <a:pPr eaLnBrk="1" hangingPunct="1">
              <a:buFont typeface="Wingdings" charset="0"/>
              <a:buChar char="l"/>
              <a:defRPr/>
            </a:pPr>
            <a:endParaRPr lang="en-GB" sz="2800" dirty="0">
              <a:cs typeface="+mn-cs"/>
            </a:endParaRPr>
          </a:p>
        </p:txBody>
      </p:sp>
      <p:pic>
        <p:nvPicPr>
          <p:cNvPr id="36867" name="Picture 3">
            <a:extLst>
              <a:ext uri="{FF2B5EF4-FFF2-40B4-BE49-F238E27FC236}">
                <a16:creationId xmlns:a16="http://schemas.microsoft.com/office/drawing/2014/main" id="{FC82E4D1-84B7-4E4F-9CE9-72F638C39FC4}"/>
              </a:ext>
            </a:extLst>
          </p:cNvPr>
          <p:cNvPicPr>
            <a:picLocks noChangeAspect="1"/>
          </p:cNvPicPr>
          <p:nvPr/>
        </p:nvPicPr>
        <p:blipFill>
          <a:blip r:embed="rId2">
            <a:extLst>
              <a:ext uri="{28A0092B-C50C-407E-A947-70E740481C1C}">
                <a14:useLocalDpi xmlns:a14="http://schemas.microsoft.com/office/drawing/2010/main" val="0"/>
              </a:ext>
            </a:extLst>
          </a:blip>
          <a:srcRect l="4315"/>
          <a:stretch>
            <a:fillRect/>
          </a:stretch>
        </p:blipFill>
        <p:spPr bwMode="auto">
          <a:xfrm>
            <a:off x="4932363" y="2133600"/>
            <a:ext cx="3525837" cy="410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24371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371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3715">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3715">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371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Rectangle 2">
            <a:extLst>
              <a:ext uri="{FF2B5EF4-FFF2-40B4-BE49-F238E27FC236}">
                <a16:creationId xmlns:a16="http://schemas.microsoft.com/office/drawing/2014/main" id="{6E1256D5-5340-1140-B069-A8998BD5A45A}"/>
              </a:ext>
            </a:extLst>
          </p:cNvPr>
          <p:cNvSpPr>
            <a:spLocks noGrp="1" noChangeArrowheads="1"/>
          </p:cNvSpPr>
          <p:nvPr>
            <p:ph type="title"/>
          </p:nvPr>
        </p:nvSpPr>
        <p:spPr/>
        <p:txBody>
          <a:bodyPr/>
          <a:lstStyle/>
          <a:p>
            <a:pPr eaLnBrk="1" hangingPunct="1">
              <a:defRPr/>
            </a:pPr>
            <a:r>
              <a:rPr lang="en-NZ">
                <a:cs typeface="+mj-cs"/>
              </a:rPr>
              <a:t>Link function</a:t>
            </a:r>
            <a:endParaRPr lang="en-GB">
              <a:cs typeface="+mj-cs"/>
            </a:endParaRPr>
          </a:p>
        </p:txBody>
      </p:sp>
      <p:sp>
        <p:nvSpPr>
          <p:cNvPr id="244739" name="Rectangle 3">
            <a:extLst>
              <a:ext uri="{FF2B5EF4-FFF2-40B4-BE49-F238E27FC236}">
                <a16:creationId xmlns:a16="http://schemas.microsoft.com/office/drawing/2014/main" id="{F6227901-F4F3-114C-ADE6-EEB3CF4973EC}"/>
              </a:ext>
            </a:extLst>
          </p:cNvPr>
          <p:cNvSpPr>
            <a:spLocks noGrp="1" noChangeArrowheads="1"/>
          </p:cNvSpPr>
          <p:nvPr>
            <p:ph type="body" idx="1"/>
          </p:nvPr>
        </p:nvSpPr>
        <p:spPr/>
        <p:txBody>
          <a:bodyPr/>
          <a:lstStyle/>
          <a:p>
            <a:pPr eaLnBrk="1" hangingPunct="1"/>
            <a:r>
              <a:rPr lang="en-NZ" altLang="en-CN" sz="2400"/>
              <a:t>Relates </a:t>
            </a:r>
            <a:r>
              <a:rPr lang="en-US" altLang="en-CN" sz="2400" i="1">
                <a:cs typeface="Arial" panose="020B0604020202020204" pitchFamily="34" charset="0"/>
              </a:rPr>
              <a:t>y</a:t>
            </a:r>
            <a:r>
              <a:rPr lang="en-NZ" altLang="en-CN" sz="2400">
                <a:cs typeface="Arial" panose="020B0604020202020204" pitchFamily="34" charset="0"/>
              </a:rPr>
              <a:t> </a:t>
            </a:r>
            <a:r>
              <a:rPr lang="en-NZ" altLang="en-CN" sz="2400"/>
              <a:t>to the linear predictor </a:t>
            </a:r>
            <a:r>
              <a:rPr lang="el-GR" altLang="en-CN" sz="2400" i="1">
                <a:cs typeface="Arial" panose="020B0604020202020204" pitchFamily="34" charset="0"/>
              </a:rPr>
              <a:t>η</a:t>
            </a:r>
            <a:endParaRPr lang="en-NZ" altLang="en-CN" sz="2400" i="1">
              <a:cs typeface="Arial" panose="020B0604020202020204" pitchFamily="34" charset="0"/>
            </a:endParaRPr>
          </a:p>
          <a:p>
            <a:pPr eaLnBrk="1" hangingPunct="1">
              <a:buFont typeface="Wingdings" pitchFamily="2" charset="2"/>
              <a:buNone/>
            </a:pPr>
            <a:r>
              <a:rPr lang="en-NZ" altLang="en-CN" sz="2400">
                <a:cs typeface="Arial" panose="020B0604020202020204" pitchFamily="34" charset="0"/>
              </a:rPr>
              <a:t>	</a:t>
            </a:r>
          </a:p>
          <a:p>
            <a:pPr eaLnBrk="1" hangingPunct="1">
              <a:buFont typeface="Wingdings" pitchFamily="2" charset="2"/>
              <a:buNone/>
            </a:pPr>
            <a:endParaRPr lang="en-NZ" altLang="en-CN" sz="2400">
              <a:cs typeface="Arial" panose="020B0604020202020204" pitchFamily="34" charset="0"/>
            </a:endParaRPr>
          </a:p>
          <a:p>
            <a:pPr eaLnBrk="1" hangingPunct="1"/>
            <a:endParaRPr lang="en-NZ" altLang="en-CN" sz="2400">
              <a:cs typeface="Arial" panose="020B0604020202020204" pitchFamily="34" charset="0"/>
            </a:endParaRPr>
          </a:p>
          <a:p>
            <a:pPr eaLnBrk="1" hangingPunct="1"/>
            <a:r>
              <a:rPr lang="en-NZ" altLang="en-CN" sz="2400">
                <a:cs typeface="Arial" panose="020B0604020202020204" pitchFamily="34" charset="0"/>
              </a:rPr>
              <a:t>To calculate a predicted value of y, just use the inverse (reciprocal) of the link function.</a:t>
            </a:r>
          </a:p>
          <a:p>
            <a:pPr eaLnBrk="1" hangingPunct="1"/>
            <a:endParaRPr lang="en-NZ" altLang="en-CN" sz="2400">
              <a:cs typeface="Arial" panose="020B0604020202020204" pitchFamily="34" charset="0"/>
            </a:endParaRPr>
          </a:p>
          <a:p>
            <a:pPr eaLnBrk="1" hangingPunct="1"/>
            <a:endParaRPr lang="en-NZ" altLang="en-CN" sz="2400">
              <a:cs typeface="Arial" panose="020B0604020202020204" pitchFamily="34" charset="0"/>
            </a:endParaRPr>
          </a:p>
          <a:p>
            <a:pPr eaLnBrk="1" hangingPunct="1"/>
            <a:endParaRPr lang="en-NZ" altLang="en-CN" sz="2400">
              <a:cs typeface="Arial" panose="020B0604020202020204" pitchFamily="34" charset="0"/>
            </a:endParaRPr>
          </a:p>
          <a:p>
            <a:pPr eaLnBrk="1" hangingPunct="1"/>
            <a:r>
              <a:rPr lang="en-US" altLang="en-CN" sz="2400">
                <a:cs typeface="Arial" panose="020B0604020202020204" pitchFamily="34" charset="0"/>
              </a:rPr>
              <a:t>M</a:t>
            </a:r>
            <a:r>
              <a:rPr lang="en-NZ" altLang="en-CN" sz="2400">
                <a:cs typeface="Arial" panose="020B0604020202020204" pitchFamily="34" charset="0"/>
              </a:rPr>
              <a:t>odels are fit using maximum likelihood estimation</a:t>
            </a:r>
            <a:endParaRPr lang="en-GB" altLang="en-CN" sz="2400">
              <a:cs typeface="Arial" panose="020B0604020202020204" pitchFamily="34" charset="0"/>
            </a:endParaRPr>
          </a:p>
        </p:txBody>
      </p:sp>
      <p:graphicFrame>
        <p:nvGraphicFramePr>
          <p:cNvPr id="37891" name="Object 5">
            <a:extLst>
              <a:ext uri="{FF2B5EF4-FFF2-40B4-BE49-F238E27FC236}">
                <a16:creationId xmlns:a16="http://schemas.microsoft.com/office/drawing/2014/main" id="{EEC23AA8-5231-BC4C-BE25-708972E8B784}"/>
              </a:ext>
            </a:extLst>
          </p:cNvPr>
          <p:cNvGraphicFramePr>
            <a:graphicFrameLocks noChangeAspect="1"/>
          </p:cNvGraphicFramePr>
          <p:nvPr/>
        </p:nvGraphicFramePr>
        <p:xfrm>
          <a:off x="1763713" y="2205038"/>
          <a:ext cx="4662487" cy="920750"/>
        </p:xfrm>
        <a:graphic>
          <a:graphicData uri="http://schemas.openxmlformats.org/presentationml/2006/ole">
            <mc:AlternateContent xmlns:mc="http://schemas.openxmlformats.org/markup-compatibility/2006">
              <mc:Choice xmlns:v="urn:schemas-microsoft-com:vml" Requires="v">
                <p:oleObj spid="_x0000_s38061" name="Equation" r:id="rId3" imgW="1536700" imgH="304800" progId="Equation.3">
                  <p:embed/>
                </p:oleObj>
              </mc:Choice>
              <mc:Fallback>
                <p:oleObj name="Equation" r:id="rId3" imgW="1536700" imgH="304800" progId="Equation.3">
                  <p:embed/>
                  <p:pic>
                    <p:nvPicPr>
                      <p:cNvPr id="0"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3713" y="2205038"/>
                        <a:ext cx="4662487" cy="9207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graphicFrame>
        <p:nvGraphicFramePr>
          <p:cNvPr id="37892" name="Object 5">
            <a:extLst>
              <a:ext uri="{FF2B5EF4-FFF2-40B4-BE49-F238E27FC236}">
                <a16:creationId xmlns:a16="http://schemas.microsoft.com/office/drawing/2014/main" id="{3BD72498-4B67-324D-853C-3953A16297E4}"/>
              </a:ext>
            </a:extLst>
          </p:cNvPr>
          <p:cNvGraphicFramePr>
            <a:graphicFrameLocks noChangeAspect="1"/>
          </p:cNvGraphicFramePr>
          <p:nvPr/>
        </p:nvGraphicFramePr>
        <p:xfrm>
          <a:off x="1547813" y="4365625"/>
          <a:ext cx="5283200" cy="922338"/>
        </p:xfrm>
        <a:graphic>
          <a:graphicData uri="http://schemas.openxmlformats.org/presentationml/2006/ole">
            <mc:AlternateContent xmlns:mc="http://schemas.openxmlformats.org/markup-compatibility/2006">
              <mc:Choice xmlns:v="urn:schemas-microsoft-com:vml" Requires="v">
                <p:oleObj spid="_x0000_s38062" name="Equation" r:id="rId5" imgW="1739900" imgH="304800" progId="Equation.3">
                  <p:embed/>
                </p:oleObj>
              </mc:Choice>
              <mc:Fallback>
                <p:oleObj name="Equation" r:id="rId5" imgW="1739900" imgH="304800" progId="Equation.3">
                  <p:embed/>
                  <p:pic>
                    <p:nvPicPr>
                      <p:cNvPr id="0" name="Object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47813" y="4365625"/>
                        <a:ext cx="5283200" cy="9223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37893" name="TextBox 1">
            <a:extLst>
              <a:ext uri="{FF2B5EF4-FFF2-40B4-BE49-F238E27FC236}">
                <a16:creationId xmlns:a16="http://schemas.microsoft.com/office/drawing/2014/main" id="{A71546F2-14A7-6E4F-8F08-A984ED18B24C}"/>
              </a:ext>
            </a:extLst>
          </p:cNvPr>
          <p:cNvSpPr txBox="1">
            <a:spLocks noChangeArrowheads="1"/>
          </p:cNvSpPr>
          <p:nvPr/>
        </p:nvSpPr>
        <p:spPr bwMode="auto">
          <a:xfrm>
            <a:off x="1547813" y="4437063"/>
            <a:ext cx="504825"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CN" sz="2800"/>
              <a:t>^</a:t>
            </a:r>
          </a:p>
        </p:txBody>
      </p:sp>
      <p:sp>
        <p:nvSpPr>
          <p:cNvPr id="37894" name="TextBox 7">
            <a:extLst>
              <a:ext uri="{FF2B5EF4-FFF2-40B4-BE49-F238E27FC236}">
                <a16:creationId xmlns:a16="http://schemas.microsoft.com/office/drawing/2014/main" id="{93C16AF9-9549-3746-A816-C00FD7CC9DB4}"/>
              </a:ext>
            </a:extLst>
          </p:cNvPr>
          <p:cNvSpPr txBox="1">
            <a:spLocks noChangeArrowheads="1"/>
          </p:cNvSpPr>
          <p:nvPr/>
        </p:nvSpPr>
        <p:spPr bwMode="auto">
          <a:xfrm>
            <a:off x="3276600" y="4437063"/>
            <a:ext cx="503238"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SzTx/>
              <a:buFontTx/>
              <a:buNone/>
            </a:pPr>
            <a:r>
              <a:rPr lang="en-US" altLang="en-CN" sz="2800"/>
              <a: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4473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Rectangle 2">
            <a:extLst>
              <a:ext uri="{FF2B5EF4-FFF2-40B4-BE49-F238E27FC236}">
                <a16:creationId xmlns:a16="http://schemas.microsoft.com/office/drawing/2014/main" id="{515D44F3-6193-CB4A-8FA4-F2A5B5404AF2}"/>
              </a:ext>
            </a:extLst>
          </p:cNvPr>
          <p:cNvSpPr>
            <a:spLocks noGrp="1" noChangeArrowheads="1"/>
          </p:cNvSpPr>
          <p:nvPr>
            <p:ph type="title"/>
          </p:nvPr>
        </p:nvSpPr>
        <p:spPr/>
        <p:txBody>
          <a:bodyPr/>
          <a:lstStyle/>
          <a:p>
            <a:pPr eaLnBrk="1" hangingPunct="1">
              <a:defRPr/>
            </a:pPr>
            <a:r>
              <a:rPr lang="en-NZ" dirty="0">
                <a:cs typeface="+mj-cs"/>
              </a:rPr>
              <a:t>Common Link functions</a:t>
            </a:r>
            <a:endParaRPr lang="en-GB" dirty="0">
              <a:cs typeface="+mj-cs"/>
            </a:endParaRPr>
          </a:p>
        </p:txBody>
      </p:sp>
      <p:sp>
        <p:nvSpPr>
          <p:cNvPr id="246787" name="Rectangle 3">
            <a:extLst>
              <a:ext uri="{FF2B5EF4-FFF2-40B4-BE49-F238E27FC236}">
                <a16:creationId xmlns:a16="http://schemas.microsoft.com/office/drawing/2014/main" id="{EE53CD3B-7EA6-CA4B-9173-A95C1A2E1DF4}"/>
              </a:ext>
            </a:extLst>
          </p:cNvPr>
          <p:cNvSpPr>
            <a:spLocks noGrp="1" noChangeArrowheads="1"/>
          </p:cNvSpPr>
          <p:nvPr>
            <p:ph type="body" idx="1"/>
          </p:nvPr>
        </p:nvSpPr>
        <p:spPr/>
        <p:txBody>
          <a:bodyPr/>
          <a:lstStyle/>
          <a:p>
            <a:pPr eaLnBrk="1" hangingPunct="1">
              <a:buFont typeface="Wingdings" charset="0"/>
              <a:buChar char="l"/>
              <a:defRPr/>
            </a:pPr>
            <a:r>
              <a:rPr lang="en-NZ" sz="2400" dirty="0">
                <a:cs typeface="+mn-cs"/>
              </a:rPr>
              <a:t>The usual (canonical) link functions are:</a:t>
            </a:r>
            <a:endParaRPr lang="en-GB" sz="2400" dirty="0">
              <a:cs typeface="+mn-cs"/>
            </a:endParaRPr>
          </a:p>
        </p:txBody>
      </p:sp>
      <p:graphicFrame>
        <p:nvGraphicFramePr>
          <p:cNvPr id="246889" name="Group 105">
            <a:extLst>
              <a:ext uri="{FF2B5EF4-FFF2-40B4-BE49-F238E27FC236}">
                <a16:creationId xmlns:a16="http://schemas.microsoft.com/office/drawing/2014/main" id="{E7EAFC88-B3AC-A147-82AE-41BD6C81D288}"/>
              </a:ext>
            </a:extLst>
          </p:cNvPr>
          <p:cNvGraphicFramePr>
            <a:graphicFrameLocks noGrp="1"/>
          </p:cNvGraphicFramePr>
          <p:nvPr/>
        </p:nvGraphicFramePr>
        <p:xfrm>
          <a:off x="1042988" y="2420938"/>
          <a:ext cx="7345362" cy="3097212"/>
        </p:xfrm>
        <a:graphic>
          <a:graphicData uri="http://schemas.openxmlformats.org/drawingml/2006/table">
            <a:tbl>
              <a:tblPr/>
              <a:tblGrid>
                <a:gridCol w="2270125">
                  <a:extLst>
                    <a:ext uri="{9D8B030D-6E8A-4147-A177-3AD203B41FA5}">
                      <a16:colId xmlns:a16="http://schemas.microsoft.com/office/drawing/2014/main" val="20000"/>
                    </a:ext>
                  </a:extLst>
                </a:gridCol>
                <a:gridCol w="2270125">
                  <a:extLst>
                    <a:ext uri="{9D8B030D-6E8A-4147-A177-3AD203B41FA5}">
                      <a16:colId xmlns:a16="http://schemas.microsoft.com/office/drawing/2014/main" val="20001"/>
                    </a:ext>
                  </a:extLst>
                </a:gridCol>
                <a:gridCol w="2805112">
                  <a:extLst>
                    <a:ext uri="{9D8B030D-6E8A-4147-A177-3AD203B41FA5}">
                      <a16:colId xmlns:a16="http://schemas.microsoft.com/office/drawing/2014/main" val="20002"/>
                    </a:ext>
                  </a:extLst>
                </a:gridCol>
              </a:tblGrid>
              <a:tr h="666244">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0" u="sng" strike="noStrike" cap="none" normalizeH="0" baseline="0" dirty="0">
                          <a:ln>
                            <a:noFill/>
                          </a:ln>
                          <a:solidFill>
                            <a:schemeClr val="tx1"/>
                          </a:solidFill>
                          <a:effectLst/>
                          <a:latin typeface="Helvetica" charset="0"/>
                          <a:ea typeface="ＭＳ Ｐゴシック" charset="0"/>
                          <a:cs typeface="Times New Roman" charset="0"/>
                        </a:rPr>
                        <a:t>Error</a:t>
                      </a:r>
                      <a:endParaRPr kumimoji="0" lang="en-GB" sz="2400" b="0" i="0" u="none" strike="noStrike" cap="none" normalizeH="0" baseline="0" dirty="0">
                        <a:ln>
                          <a:noFill/>
                        </a:ln>
                        <a:solidFill>
                          <a:schemeClr val="tx1"/>
                        </a:solidFill>
                        <a:effectLst/>
                        <a:latin typeface="Arial" charset="0"/>
                        <a:ea typeface="ＭＳ Ｐゴシック"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0" u="sng" strike="noStrike" cap="none" normalizeH="0" baseline="0" dirty="0">
                          <a:ln>
                            <a:noFill/>
                          </a:ln>
                          <a:solidFill>
                            <a:schemeClr val="tx1"/>
                          </a:solidFill>
                          <a:effectLst/>
                          <a:latin typeface="Helvetica" charset="0"/>
                          <a:ea typeface="ＭＳ Ｐゴシック" charset="0"/>
                          <a:cs typeface="Times New Roman" charset="0"/>
                        </a:rPr>
                        <a:t>Link</a:t>
                      </a:r>
                      <a:endParaRPr kumimoji="0" lang="en-GB" sz="2400" b="0" i="0" u="none" strike="noStrike" cap="none" normalizeH="0" baseline="0" dirty="0">
                        <a:ln>
                          <a:noFill/>
                        </a:ln>
                        <a:solidFill>
                          <a:schemeClr val="tx1"/>
                        </a:solidFill>
                        <a:effectLst/>
                        <a:latin typeface="Arial" charset="0"/>
                        <a:ea typeface="ＭＳ Ｐゴシック"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0" u="sng" strike="noStrike" cap="none" normalizeH="0" baseline="0">
                          <a:ln>
                            <a:noFill/>
                          </a:ln>
                          <a:solidFill>
                            <a:schemeClr val="tx1"/>
                          </a:solidFill>
                          <a:effectLst/>
                          <a:latin typeface="Helvetica" charset="0"/>
                          <a:ea typeface="ＭＳ Ｐゴシック" charset="0"/>
                          <a:cs typeface="Times New Roman" charset="0"/>
                        </a:rPr>
                        <a:t>Link function</a:t>
                      </a:r>
                      <a:endParaRPr kumimoji="0" lang="en-GB" sz="2400" b="0" i="0" u="none" strike="noStrike" cap="none" normalizeH="0" baseline="0">
                        <a:ln>
                          <a:noFill/>
                        </a:ln>
                        <a:solidFill>
                          <a:schemeClr val="tx1"/>
                        </a:solidFill>
                        <a:effectLst/>
                        <a:latin typeface="Arial" charset="0"/>
                        <a:ea typeface="ＭＳ Ｐゴシック"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1138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0" u="none" strike="noStrike" cap="none" normalizeH="0" baseline="0">
                          <a:ln>
                            <a:noFill/>
                          </a:ln>
                          <a:solidFill>
                            <a:schemeClr val="tx1"/>
                          </a:solidFill>
                          <a:effectLst/>
                          <a:latin typeface="Helvetica" charset="0"/>
                          <a:ea typeface="ＭＳ Ｐゴシック" charset="0"/>
                          <a:cs typeface="Times New Roman" charset="0"/>
                        </a:rPr>
                        <a:t>Gaussian</a:t>
                      </a:r>
                      <a:endParaRPr kumimoji="0" lang="en-GB" sz="2400" b="0" i="0" u="none" strike="noStrike" cap="none" normalizeH="0" baseline="0">
                        <a:ln>
                          <a:noFill/>
                        </a:ln>
                        <a:solidFill>
                          <a:schemeClr val="tx1"/>
                        </a:solidFill>
                        <a:effectLst/>
                        <a:latin typeface="Arial" charset="0"/>
                        <a:ea typeface="ＭＳ Ｐゴシック"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0" u="none" strike="noStrike" cap="none" normalizeH="0" baseline="0">
                          <a:ln>
                            <a:noFill/>
                          </a:ln>
                          <a:solidFill>
                            <a:schemeClr val="tx1"/>
                          </a:solidFill>
                          <a:effectLst/>
                          <a:latin typeface="Helvetica" charset="0"/>
                          <a:ea typeface="ＭＳ Ｐゴシック" charset="0"/>
                          <a:cs typeface="Times New Roman" charset="0"/>
                        </a:rPr>
                        <a:t>Identity</a:t>
                      </a:r>
                      <a:endParaRPr kumimoji="0" lang="en-GB" sz="2400" b="0" i="0" u="none" strike="noStrike" cap="none" normalizeH="0" baseline="0">
                        <a:ln>
                          <a:noFill/>
                        </a:ln>
                        <a:solidFill>
                          <a:schemeClr val="tx1"/>
                        </a:solidFill>
                        <a:effectLst/>
                        <a:latin typeface="Arial" charset="0"/>
                        <a:ea typeface="ＭＳ Ｐゴシック"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1" u="none" strike="noStrike" cap="none" normalizeH="0" baseline="0" dirty="0">
                          <a:ln>
                            <a:noFill/>
                          </a:ln>
                          <a:solidFill>
                            <a:schemeClr val="tx1"/>
                          </a:solidFill>
                          <a:effectLst/>
                          <a:latin typeface="Helvetica" charset="0"/>
                          <a:ea typeface="ＭＳ Ｐゴシック" charset="0"/>
                          <a:cs typeface="Times New Roman" charset="0"/>
                          <a:sym typeface="Symbol" charset="0"/>
                        </a:rPr>
                        <a:t></a:t>
                      </a:r>
                      <a:r>
                        <a:rPr kumimoji="0" lang="en-GB" sz="2400" b="0" i="0" u="none" strike="noStrike" cap="none" normalizeH="0" baseline="0" dirty="0">
                          <a:ln>
                            <a:noFill/>
                          </a:ln>
                          <a:solidFill>
                            <a:schemeClr val="tx1"/>
                          </a:solidFill>
                          <a:effectLst/>
                          <a:latin typeface="Helvetica" charset="0"/>
                          <a:ea typeface="ＭＳ Ｐゴシック" charset="0"/>
                          <a:cs typeface="Times New Roman" charset="0"/>
                        </a:rPr>
                        <a:t> = </a:t>
                      </a:r>
                      <a:r>
                        <a:rPr kumimoji="0" lang="en-US" sz="2400" b="0" i="1" u="none" strike="noStrike" cap="none" normalizeH="0" baseline="0" dirty="0">
                          <a:ln>
                            <a:noFill/>
                          </a:ln>
                          <a:solidFill>
                            <a:schemeClr val="tx1"/>
                          </a:solidFill>
                          <a:effectLst/>
                          <a:latin typeface="Arial" charset="0"/>
                          <a:ea typeface="ＭＳ Ｐゴシック" charset="0"/>
                          <a:cs typeface="Arial" charset="0"/>
                        </a:rPr>
                        <a:t>y</a:t>
                      </a:r>
                      <a:endParaRPr kumimoji="0" lang="en-GB" sz="2400" b="0" i="1" u="none" strike="noStrike" cap="none" normalizeH="0" baseline="0" dirty="0">
                        <a:ln>
                          <a:noFill/>
                        </a:ln>
                        <a:solidFill>
                          <a:schemeClr val="tx1"/>
                        </a:solidFill>
                        <a:effectLst/>
                        <a:latin typeface="Arial" charset="0"/>
                        <a:ea typeface="ＭＳ Ｐゴシック" charset="0"/>
                        <a:cs typeface="Arial"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09793">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0" u="none" strike="noStrike" cap="none" normalizeH="0" baseline="0">
                          <a:ln>
                            <a:noFill/>
                          </a:ln>
                          <a:solidFill>
                            <a:schemeClr val="tx1"/>
                          </a:solidFill>
                          <a:effectLst/>
                          <a:latin typeface="Helvetica" charset="0"/>
                          <a:ea typeface="ＭＳ Ｐゴシック" charset="0"/>
                          <a:cs typeface="Times New Roman" charset="0"/>
                        </a:rPr>
                        <a:t>Poisson</a:t>
                      </a:r>
                      <a:endParaRPr kumimoji="0" lang="en-GB" sz="2400" b="0" i="0" u="none" strike="noStrike" cap="none" normalizeH="0" baseline="0">
                        <a:ln>
                          <a:noFill/>
                        </a:ln>
                        <a:solidFill>
                          <a:schemeClr val="tx1"/>
                        </a:solidFill>
                        <a:effectLst/>
                        <a:latin typeface="Arial" charset="0"/>
                        <a:ea typeface="ＭＳ Ｐゴシック"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0" u="none" strike="noStrike" cap="none" normalizeH="0" baseline="0">
                          <a:ln>
                            <a:noFill/>
                          </a:ln>
                          <a:solidFill>
                            <a:schemeClr val="tx1"/>
                          </a:solidFill>
                          <a:effectLst/>
                          <a:latin typeface="Helvetica" charset="0"/>
                          <a:ea typeface="ＭＳ Ｐゴシック" charset="0"/>
                          <a:cs typeface="Times New Roman" charset="0"/>
                        </a:rPr>
                        <a:t>Log</a:t>
                      </a:r>
                      <a:endParaRPr kumimoji="0" lang="en-GB" sz="2400" b="0" i="0" u="none" strike="noStrike" cap="none" normalizeH="0" baseline="0">
                        <a:ln>
                          <a:noFill/>
                        </a:ln>
                        <a:solidFill>
                          <a:schemeClr val="tx1"/>
                        </a:solidFill>
                        <a:effectLst/>
                        <a:latin typeface="Arial" charset="0"/>
                        <a:ea typeface="ＭＳ Ｐゴシック"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1" u="none" strike="noStrike" cap="none" normalizeH="0" baseline="0" dirty="0">
                          <a:ln>
                            <a:noFill/>
                          </a:ln>
                          <a:solidFill>
                            <a:schemeClr val="tx1"/>
                          </a:solidFill>
                          <a:effectLst/>
                          <a:latin typeface="Helvetica" charset="0"/>
                          <a:ea typeface="ＭＳ Ｐゴシック" charset="0"/>
                          <a:cs typeface="Times New Roman" charset="0"/>
                          <a:sym typeface="Symbol" charset="0"/>
                        </a:rPr>
                        <a:t></a:t>
                      </a:r>
                      <a:r>
                        <a:rPr kumimoji="0" lang="en-GB" sz="2400" b="0" i="0" u="none" strike="noStrike" cap="none" normalizeH="0" baseline="0" dirty="0">
                          <a:ln>
                            <a:noFill/>
                          </a:ln>
                          <a:solidFill>
                            <a:schemeClr val="tx1"/>
                          </a:solidFill>
                          <a:effectLst/>
                          <a:latin typeface="Helvetica" charset="0"/>
                          <a:ea typeface="ＭＳ Ｐゴシック" charset="0"/>
                          <a:cs typeface="Times New Roman" charset="0"/>
                        </a:rPr>
                        <a:t> = </a:t>
                      </a:r>
                      <a:r>
                        <a:rPr kumimoji="0" lang="en-GB" sz="2400" b="0" i="0" u="none" strike="noStrike" cap="none" normalizeH="0" baseline="0" dirty="0" err="1">
                          <a:ln>
                            <a:noFill/>
                          </a:ln>
                          <a:solidFill>
                            <a:schemeClr val="tx1"/>
                          </a:solidFill>
                          <a:effectLst/>
                          <a:latin typeface="Helvetica" charset="0"/>
                          <a:ea typeface="ＭＳ Ｐゴシック" charset="0"/>
                          <a:cs typeface="Times New Roman" charset="0"/>
                        </a:rPr>
                        <a:t>ln</a:t>
                      </a:r>
                      <a:r>
                        <a:rPr kumimoji="0" lang="en-GB" sz="2400" b="0" i="0" u="none" strike="noStrike" cap="none" normalizeH="0" baseline="0" dirty="0">
                          <a:ln>
                            <a:noFill/>
                          </a:ln>
                          <a:solidFill>
                            <a:schemeClr val="tx1"/>
                          </a:solidFill>
                          <a:effectLst/>
                          <a:latin typeface="Helvetica" charset="0"/>
                          <a:ea typeface="ＭＳ Ｐゴシック" charset="0"/>
                          <a:cs typeface="Times New Roman" charset="0"/>
                        </a:rPr>
                        <a:t>(</a:t>
                      </a:r>
                      <a:r>
                        <a:rPr kumimoji="0" lang="en-US" sz="2400" b="0" i="1" u="none" strike="noStrike" cap="none" normalizeH="0" baseline="0" dirty="0">
                          <a:ln>
                            <a:noFill/>
                          </a:ln>
                          <a:solidFill>
                            <a:schemeClr val="tx1"/>
                          </a:solidFill>
                          <a:effectLst/>
                          <a:latin typeface="Arial" charset="0"/>
                          <a:ea typeface="ＭＳ Ｐゴシック" charset="0"/>
                          <a:cs typeface="Arial" charset="0"/>
                        </a:rPr>
                        <a:t>y</a:t>
                      </a:r>
                      <a:r>
                        <a:rPr kumimoji="0" lang="en-GB" sz="2400" b="0" i="0" u="none" strike="noStrike" cap="none" normalizeH="0" baseline="0" dirty="0">
                          <a:ln>
                            <a:noFill/>
                          </a:ln>
                          <a:solidFill>
                            <a:schemeClr val="tx1"/>
                          </a:solidFill>
                          <a:effectLst/>
                          <a:latin typeface="Helvetica" charset="0"/>
                          <a:ea typeface="ＭＳ Ｐゴシック" charset="0"/>
                          <a:cs typeface="Times New Roman" charset="0"/>
                        </a:rPr>
                        <a:t>)</a:t>
                      </a: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09793">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0" u="none" strike="noStrike" cap="none" normalizeH="0" baseline="0">
                          <a:ln>
                            <a:noFill/>
                          </a:ln>
                          <a:solidFill>
                            <a:schemeClr val="tx1"/>
                          </a:solidFill>
                          <a:effectLst/>
                          <a:latin typeface="Helvetica" charset="0"/>
                          <a:ea typeface="ＭＳ Ｐゴシック" charset="0"/>
                          <a:cs typeface="Times New Roman" charset="0"/>
                        </a:rPr>
                        <a:t>Binomial</a:t>
                      </a:r>
                      <a:endParaRPr kumimoji="0" lang="en-GB" sz="2400" b="0" i="0" u="none" strike="noStrike" cap="none" normalizeH="0" baseline="0">
                        <a:ln>
                          <a:noFill/>
                        </a:ln>
                        <a:solidFill>
                          <a:schemeClr val="tx1"/>
                        </a:solidFill>
                        <a:effectLst/>
                        <a:latin typeface="Arial" charset="0"/>
                        <a:ea typeface="ＭＳ Ｐゴシック"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0" u="none" strike="noStrike" cap="none" normalizeH="0" baseline="0">
                          <a:ln>
                            <a:noFill/>
                          </a:ln>
                          <a:solidFill>
                            <a:schemeClr val="tx1"/>
                          </a:solidFill>
                          <a:effectLst/>
                          <a:latin typeface="Helvetica" charset="0"/>
                          <a:ea typeface="ＭＳ Ｐゴシック" charset="0"/>
                          <a:cs typeface="Times New Roman" charset="0"/>
                        </a:rPr>
                        <a:t>Logit</a:t>
                      </a:r>
                      <a:endParaRPr kumimoji="0" lang="en-GB" sz="2400" b="0" i="0" u="none" strike="noStrike" cap="none" normalizeH="0" baseline="0">
                        <a:ln>
                          <a:noFill/>
                        </a:ln>
                        <a:solidFill>
                          <a:schemeClr val="tx1"/>
                        </a:solidFill>
                        <a:effectLst/>
                        <a:latin typeface="Arial" charset="0"/>
                        <a:ea typeface="ＭＳ Ｐゴシック" charset="0"/>
                      </a:endParaRP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400" b="0" i="1" u="none" strike="noStrike" cap="none" normalizeH="0" baseline="0" dirty="0">
                          <a:ln>
                            <a:noFill/>
                          </a:ln>
                          <a:solidFill>
                            <a:schemeClr val="tx1"/>
                          </a:solidFill>
                          <a:effectLst/>
                          <a:latin typeface="Helvetica" charset="0"/>
                          <a:ea typeface="ＭＳ Ｐゴシック" charset="0"/>
                          <a:cs typeface="Times New Roman" charset="0"/>
                          <a:sym typeface="Symbol" charset="0"/>
                        </a:rPr>
                        <a:t></a:t>
                      </a:r>
                      <a:r>
                        <a:rPr kumimoji="0" lang="en-GB" sz="2400" b="0" i="0" u="none" strike="noStrike" cap="none" normalizeH="0" baseline="0" dirty="0">
                          <a:ln>
                            <a:noFill/>
                          </a:ln>
                          <a:solidFill>
                            <a:schemeClr val="tx1"/>
                          </a:solidFill>
                          <a:effectLst/>
                          <a:latin typeface="Helvetica" charset="0"/>
                          <a:ea typeface="ＭＳ Ｐゴシック" charset="0"/>
                          <a:cs typeface="Times New Roman" charset="0"/>
                        </a:rPr>
                        <a:t> = </a:t>
                      </a:r>
                      <a:r>
                        <a:rPr kumimoji="0" lang="en-GB" sz="2400" b="0" i="0" u="none" strike="noStrike" cap="none" normalizeH="0" baseline="0" dirty="0" err="1">
                          <a:ln>
                            <a:noFill/>
                          </a:ln>
                          <a:solidFill>
                            <a:schemeClr val="tx1"/>
                          </a:solidFill>
                          <a:effectLst/>
                          <a:latin typeface="Helvetica" charset="0"/>
                          <a:ea typeface="ＭＳ Ｐゴシック" charset="0"/>
                          <a:cs typeface="Times New Roman" charset="0"/>
                        </a:rPr>
                        <a:t>ln</a:t>
                      </a:r>
                      <a:r>
                        <a:rPr kumimoji="0" lang="en-GB" sz="2400" b="0" i="0" u="none" strike="noStrike" cap="none" normalizeH="0" baseline="0" dirty="0">
                          <a:ln>
                            <a:noFill/>
                          </a:ln>
                          <a:solidFill>
                            <a:schemeClr val="tx1"/>
                          </a:solidFill>
                          <a:effectLst/>
                          <a:latin typeface="Helvetica" charset="0"/>
                          <a:ea typeface="ＭＳ Ｐゴシック" charset="0"/>
                          <a:cs typeface="Times New Roman" charset="0"/>
                        </a:rPr>
                        <a:t>(</a:t>
                      </a:r>
                      <a:r>
                        <a:rPr kumimoji="0" lang="en-GB" sz="2400" b="0" i="1" u="none" strike="noStrike" cap="none" normalizeH="0" baseline="0" dirty="0">
                          <a:ln>
                            <a:noFill/>
                          </a:ln>
                          <a:solidFill>
                            <a:schemeClr val="tx1"/>
                          </a:solidFill>
                          <a:effectLst/>
                          <a:latin typeface="Helvetica" charset="0"/>
                          <a:ea typeface="ＭＳ Ｐゴシック" charset="0"/>
                          <a:cs typeface="Times New Roman" charset="0"/>
                          <a:sym typeface="Symbol" charset="0"/>
                        </a:rPr>
                        <a:t>p</a:t>
                      </a:r>
                      <a:r>
                        <a:rPr kumimoji="0" lang="en-GB" sz="2400" b="0" i="0" u="none" strike="noStrike" cap="none" normalizeH="0" baseline="0" dirty="0">
                          <a:ln>
                            <a:noFill/>
                          </a:ln>
                          <a:solidFill>
                            <a:schemeClr val="tx1"/>
                          </a:solidFill>
                          <a:effectLst/>
                          <a:latin typeface="Helvetica" charset="0"/>
                          <a:ea typeface="ＭＳ Ｐゴシック" charset="0"/>
                          <a:cs typeface="Times New Roman" charset="0"/>
                          <a:sym typeface="Symbol" charset="0"/>
                        </a:rPr>
                        <a:t> / (1-</a:t>
                      </a:r>
                      <a:r>
                        <a:rPr kumimoji="0" lang="en-GB" sz="2400" b="0" i="1" u="none" strike="noStrike" cap="none" normalizeH="0" baseline="0" dirty="0">
                          <a:ln>
                            <a:noFill/>
                          </a:ln>
                          <a:solidFill>
                            <a:schemeClr val="tx1"/>
                          </a:solidFill>
                          <a:effectLst/>
                          <a:latin typeface="Helvetica" charset="0"/>
                          <a:ea typeface="ＭＳ Ｐゴシック" charset="0"/>
                          <a:cs typeface="Times New Roman" charset="0"/>
                          <a:sym typeface="Symbol" charset="0"/>
                        </a:rPr>
                        <a:t>p</a:t>
                      </a:r>
                      <a:r>
                        <a:rPr kumimoji="0" lang="en-GB" sz="2400" b="0" i="0" u="none" strike="noStrike" cap="none" normalizeH="0" baseline="0" dirty="0">
                          <a:ln>
                            <a:noFill/>
                          </a:ln>
                          <a:solidFill>
                            <a:schemeClr val="tx1"/>
                          </a:solidFill>
                          <a:effectLst/>
                          <a:latin typeface="Helvetica" charset="0"/>
                          <a:ea typeface="ＭＳ Ｐゴシック" charset="0"/>
                          <a:cs typeface="Times New Roman" charset="0"/>
                          <a:sym typeface="Symbol" charset="0"/>
                        </a:rPr>
                        <a:t>))</a:t>
                      </a:r>
                    </a:p>
                  </a:txBody>
                  <a:tcPr marT="45730" marB="4573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38937" name="Text Box 108">
            <a:extLst>
              <a:ext uri="{FF2B5EF4-FFF2-40B4-BE49-F238E27FC236}">
                <a16:creationId xmlns:a16="http://schemas.microsoft.com/office/drawing/2014/main" id="{FD176EF2-AA90-534A-9306-ED59D2E0288F}"/>
              </a:ext>
            </a:extLst>
          </p:cNvPr>
          <p:cNvSpPr txBox="1">
            <a:spLocks noChangeArrowheads="1"/>
          </p:cNvSpPr>
          <p:nvPr/>
        </p:nvSpPr>
        <p:spPr bwMode="auto">
          <a:xfrm>
            <a:off x="684213" y="5876925"/>
            <a:ext cx="7991475"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ClrTx/>
              <a:buSzTx/>
              <a:buFontTx/>
              <a:buNone/>
            </a:pPr>
            <a:r>
              <a:rPr lang="en-GB" altLang="en-CN" sz="2400"/>
              <a:t>Unlike </a:t>
            </a:r>
            <a:r>
              <a:rPr lang="el-GR" altLang="en-CN" sz="2400" i="1"/>
              <a:t>μ</a:t>
            </a:r>
            <a:r>
              <a:rPr lang="en-GB" altLang="en-CN" sz="2400"/>
              <a:t>, </a:t>
            </a:r>
            <a:r>
              <a:rPr lang="en-GB" altLang="en-CN" sz="2400">
                <a:sym typeface="Symbol" pitchFamily="2" charset="2"/>
              </a:rPr>
              <a:t></a:t>
            </a:r>
            <a:r>
              <a:rPr lang="en-GB" altLang="en-CN" sz="2400"/>
              <a:t> is always </a:t>
            </a:r>
            <a:r>
              <a:rPr lang="en-GB" altLang="en-CN" sz="2400" u="sng"/>
              <a:t>unbounded</a:t>
            </a:r>
            <a:r>
              <a:rPr lang="en-GB" altLang="en-CN" sz="2400"/>
              <a:t> (i.e. it can take any value from + </a:t>
            </a:r>
            <a:r>
              <a:rPr lang="en-GB" altLang="en-CN" sz="2400">
                <a:sym typeface="Symbol" pitchFamily="2" charset="2"/>
              </a:rPr>
              <a:t></a:t>
            </a:r>
            <a:r>
              <a:rPr lang="en-GB" altLang="en-CN" sz="2400"/>
              <a:t> to - </a:t>
            </a:r>
            <a:r>
              <a:rPr lang="en-GB" altLang="en-CN" sz="2400">
                <a:sym typeface="Symbol" pitchFamily="2" charset="2"/>
              </a:rPr>
              <a:t></a:t>
            </a:r>
            <a:r>
              <a:rPr lang="en-GB" altLang="en-CN" sz="2400"/>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9C0EB06-8213-574F-8AC6-0EFDB3EFA499}"/>
              </a:ext>
            </a:extLst>
          </p:cNvPr>
          <p:cNvSpPr>
            <a:spLocks noChangeArrowheads="1"/>
          </p:cNvSpPr>
          <p:nvPr/>
        </p:nvSpPr>
        <p:spPr bwMode="auto">
          <a:xfrm>
            <a:off x="838200" y="5300663"/>
            <a:ext cx="6254750" cy="566737"/>
          </a:xfrm>
          <a:prstGeom prst="rect">
            <a:avLst/>
          </a:prstGeom>
          <a:gradFill rotWithShape="1">
            <a:gsLst>
              <a:gs pos="0">
                <a:srgbClr val="FFFF85"/>
              </a:gs>
              <a:gs pos="100000">
                <a:srgbClr val="EBEB00"/>
              </a:gs>
            </a:gsLst>
            <a:lin ang="5400000"/>
          </a:gradFill>
          <a:ln w="9525">
            <a:solidFill>
              <a:srgbClr val="CCCC00"/>
            </a:solidFill>
            <a:miter lim="800000"/>
            <a:headEnd/>
            <a:tailEnd/>
          </a:ln>
          <a:effectLst>
            <a:outerShdw blurRad="40000" dist="23000" dir="5400000" rotWithShape="0">
              <a:srgbClr val="808080">
                <a:alpha val="34999"/>
              </a:srgbClr>
            </a:outerShdw>
          </a:effectLst>
        </p:spPr>
        <p:txBody>
          <a:bodyPr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defRPr/>
            </a:pPr>
            <a:endParaRPr lang="en-CN" altLang="en-CN" sz="1800">
              <a:solidFill>
                <a:srgbClr val="FFFFFF"/>
              </a:solidFill>
            </a:endParaRPr>
          </a:p>
        </p:txBody>
      </p:sp>
      <p:sp>
        <p:nvSpPr>
          <p:cNvPr id="4" name="Content Placeholder 2">
            <a:extLst>
              <a:ext uri="{FF2B5EF4-FFF2-40B4-BE49-F238E27FC236}">
                <a16:creationId xmlns:a16="http://schemas.microsoft.com/office/drawing/2014/main" id="{44CC0271-5BB9-0F46-A023-9680B02D397B}"/>
              </a:ext>
            </a:extLst>
          </p:cNvPr>
          <p:cNvSpPr>
            <a:spLocks noGrp="1" noChangeArrowheads="1"/>
          </p:cNvSpPr>
          <p:nvPr>
            <p:ph idx="1"/>
          </p:nvPr>
        </p:nvSpPr>
        <p:spPr>
          <a:xfrm>
            <a:off x="457200" y="2667000"/>
            <a:ext cx="8229600" cy="3124200"/>
          </a:xfrm>
        </p:spPr>
        <p:txBody>
          <a:bodyPr/>
          <a:lstStyle/>
          <a:p>
            <a:pPr lvl="1">
              <a:buFont typeface="Wingdings" pitchFamily="2" charset="2"/>
              <a:buNone/>
            </a:pPr>
            <a:r>
              <a:rPr lang="en-GB" altLang="en-CN" sz="2400" dirty="0"/>
              <a:t>Linear models make many assumptions, including:</a:t>
            </a:r>
          </a:p>
          <a:p>
            <a:pPr lvl="1">
              <a:buFont typeface="Arial" panose="020B0604020202020204" pitchFamily="34" charset="0"/>
              <a:buAutoNum type="arabicPeriod"/>
            </a:pPr>
            <a:r>
              <a:rPr lang="en-GB" altLang="en-CN" sz="2400" dirty="0"/>
              <a:t>The model makes biological sense/ physical sense</a:t>
            </a:r>
          </a:p>
          <a:p>
            <a:pPr lvl="1">
              <a:buFont typeface="Arial" panose="020B0604020202020204" pitchFamily="34" charset="0"/>
              <a:buAutoNum type="arabicPeriod"/>
            </a:pPr>
            <a:r>
              <a:rPr lang="en-GB" altLang="en-CN" sz="2400" dirty="0"/>
              <a:t>Additivity (terms are added together)</a:t>
            </a:r>
          </a:p>
          <a:p>
            <a:pPr lvl="1">
              <a:buFont typeface="Arial" panose="020B0604020202020204" pitchFamily="34" charset="0"/>
              <a:buAutoNum type="arabicPeriod"/>
            </a:pPr>
            <a:r>
              <a:rPr lang="en-GB" altLang="en-CN" sz="2400" dirty="0"/>
              <a:t>Linearity</a:t>
            </a:r>
          </a:p>
          <a:p>
            <a:pPr lvl="1">
              <a:buFont typeface="Arial" panose="020B0604020202020204" pitchFamily="34" charset="0"/>
              <a:buAutoNum type="arabicPeriod"/>
            </a:pPr>
            <a:r>
              <a:rPr lang="en-GB" altLang="en-CN" sz="2400" dirty="0"/>
              <a:t>Independence of errors   (LATER)</a:t>
            </a:r>
          </a:p>
          <a:p>
            <a:pPr lvl="1">
              <a:buFont typeface="Arial" panose="020B0604020202020204" pitchFamily="34" charset="0"/>
              <a:buAutoNum type="arabicPeriod"/>
            </a:pPr>
            <a:r>
              <a:rPr lang="en-GB" altLang="en-CN" sz="2400" dirty="0"/>
              <a:t>Homoscedasticity – equal variance of errors</a:t>
            </a:r>
          </a:p>
          <a:p>
            <a:pPr lvl="1">
              <a:buFont typeface="Arial" panose="020B0604020202020204" pitchFamily="34" charset="0"/>
              <a:buAutoNum type="arabicPeriod"/>
            </a:pPr>
            <a:r>
              <a:rPr lang="en-GB" altLang="en-CN" sz="2400" dirty="0"/>
              <a:t>Normality of errors.</a:t>
            </a:r>
          </a:p>
        </p:txBody>
      </p:sp>
      <p:sp>
        <p:nvSpPr>
          <p:cNvPr id="16387" name="Title 1">
            <a:extLst>
              <a:ext uri="{FF2B5EF4-FFF2-40B4-BE49-F238E27FC236}">
                <a16:creationId xmlns:a16="http://schemas.microsoft.com/office/drawing/2014/main" id="{999F9072-BF76-B34B-AB59-01B03F7F2FE3}"/>
              </a:ext>
            </a:extLst>
          </p:cNvPr>
          <p:cNvSpPr>
            <a:spLocks noGrp="1" noChangeArrowheads="1"/>
          </p:cNvSpPr>
          <p:nvPr>
            <p:ph type="title"/>
          </p:nvPr>
        </p:nvSpPr>
        <p:spPr/>
        <p:txBody>
          <a:bodyPr/>
          <a:lstStyle/>
          <a:p>
            <a:r>
              <a:rPr lang="en-GB" altLang="en-CN"/>
              <a:t>Assumptions of linear models</a:t>
            </a:r>
          </a:p>
        </p:txBody>
      </p:sp>
      <p:cxnSp>
        <p:nvCxnSpPr>
          <p:cNvPr id="5" name="Straight Connector 4">
            <a:extLst>
              <a:ext uri="{FF2B5EF4-FFF2-40B4-BE49-F238E27FC236}">
                <a16:creationId xmlns:a16="http://schemas.microsoft.com/office/drawing/2014/main" id="{3A6B51D5-0517-614B-8C22-83E5AE6EF45A}"/>
              </a:ext>
            </a:extLst>
          </p:cNvPr>
          <p:cNvCxnSpPr/>
          <p:nvPr/>
        </p:nvCxnSpPr>
        <p:spPr>
          <a:xfrm>
            <a:off x="1187450" y="5516563"/>
            <a:ext cx="2736850" cy="0"/>
          </a:xfrm>
          <a:prstGeom prst="line">
            <a:avLst/>
          </a:prstGeom>
          <a:ln w="41275">
            <a:solidFill>
              <a:srgbClr val="FF0000"/>
            </a:solidFill>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A432E9ED-FDF9-0341-A45A-0A1DAD53C930}"/>
                  </a:ext>
                </a:extLst>
              </p:cNvPr>
              <p:cNvSpPr/>
              <p:nvPr/>
            </p:nvSpPr>
            <p:spPr>
              <a:xfrm>
                <a:off x="1195587" y="1779651"/>
                <a:ext cx="6598538" cy="5579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𝑦</m:t>
                          </m:r>
                        </m:e>
                        <m:sub>
                          <m:r>
                            <a:rPr lang="en-CN" sz="2800" i="1">
                              <a:latin typeface="Cambria Math" panose="02040503050406030204" pitchFamily="18" charset="0"/>
                            </a:rPr>
                            <m:t>𝑖𝑗𝑘</m:t>
                          </m:r>
                        </m:sub>
                      </m:sSub>
                      <m:r>
                        <a:rPr lang="en-CN" sz="2800" i="0">
                          <a:latin typeface="Cambria Math" panose="02040503050406030204" pitchFamily="18" charset="0"/>
                        </a:rPr>
                        <m:t>= </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𝛽</m:t>
                          </m:r>
                        </m:e>
                        <m:sub>
                          <m:r>
                            <a:rPr lang="en-CN" sz="2800" i="0">
                              <a:latin typeface="Cambria Math" panose="02040503050406030204" pitchFamily="18" charset="0"/>
                            </a:rPr>
                            <m:t>0</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𝛽</m:t>
                          </m:r>
                        </m:e>
                        <m:sub>
                          <m:r>
                            <a:rPr lang="en-CN" sz="2800" i="0">
                              <a:latin typeface="Cambria Math" panose="02040503050406030204" pitchFamily="18" charset="0"/>
                            </a:rPr>
                            <m:t>1</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0">
                              <a:latin typeface="Cambria Math" panose="02040503050406030204" pitchFamily="18" charset="0"/>
                            </a:rPr>
                            <m:t>1</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𝛽</m:t>
                          </m:r>
                        </m:e>
                        <m:sub>
                          <m:r>
                            <a:rPr lang="en-CN" sz="2800" i="0">
                              <a:latin typeface="Cambria Math" panose="02040503050406030204" pitchFamily="18" charset="0"/>
                            </a:rPr>
                            <m:t>2</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0">
                              <a:latin typeface="Cambria Math" panose="02040503050406030204" pitchFamily="18" charset="0"/>
                            </a:rPr>
                            <m:t>2</m:t>
                          </m:r>
                        </m:sub>
                      </m:sSub>
                      <m:r>
                        <a:rPr lang="en-CN" sz="2800" i="0">
                          <a:latin typeface="Cambria Math" panose="02040503050406030204" pitchFamily="18" charset="0"/>
                        </a:rPr>
                        <m:t> +</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𝛽</m:t>
                          </m:r>
                        </m:e>
                        <m:sub>
                          <m:r>
                            <a:rPr lang="en-CN" sz="2800" i="0">
                              <a:latin typeface="Cambria Math" panose="02040503050406030204" pitchFamily="18" charset="0"/>
                            </a:rPr>
                            <m:t>3</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0">
                              <a:latin typeface="Cambria Math" panose="02040503050406030204" pitchFamily="18" charset="0"/>
                            </a:rPr>
                            <m:t>1</m:t>
                          </m:r>
                        </m:sub>
                      </m:sSub>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𝑥</m:t>
                          </m:r>
                        </m:e>
                        <m:sub>
                          <m:r>
                            <a:rPr lang="en-CN" sz="2800" i="0">
                              <a:latin typeface="Cambria Math" panose="02040503050406030204" pitchFamily="18" charset="0"/>
                            </a:rPr>
                            <m:t>2</m:t>
                          </m:r>
                        </m:sub>
                      </m:sSub>
                      <m:r>
                        <a:rPr lang="en-CN" sz="2800" i="0">
                          <a:latin typeface="Cambria Math" panose="02040503050406030204" pitchFamily="18" charset="0"/>
                        </a:rPr>
                        <m:t>+</m:t>
                      </m:r>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𝜀</m:t>
                          </m:r>
                        </m:e>
                        <m:sub>
                          <m:r>
                            <a:rPr lang="en-CN" sz="2800" i="1">
                              <a:latin typeface="Cambria Math" panose="02040503050406030204" pitchFamily="18" charset="0"/>
                            </a:rPr>
                            <m:t>𝑖𝑗𝑘</m:t>
                          </m:r>
                        </m:sub>
                      </m:sSub>
                    </m:oMath>
                  </m:oMathPara>
                </a14:m>
                <a:endParaRPr lang="en-CN" sz="2800" dirty="0"/>
              </a:p>
            </p:txBody>
          </p:sp>
        </mc:Choice>
        <mc:Fallback xmlns="">
          <p:sp>
            <p:nvSpPr>
              <p:cNvPr id="2" name="Rectangle 1">
                <a:extLst>
                  <a:ext uri="{FF2B5EF4-FFF2-40B4-BE49-F238E27FC236}">
                    <a16:creationId xmlns:a16="http://schemas.microsoft.com/office/drawing/2014/main" id="{A432E9ED-FDF9-0341-A45A-0A1DAD53C930}"/>
                  </a:ext>
                </a:extLst>
              </p:cNvPr>
              <p:cNvSpPr>
                <a:spLocks noRot="1" noChangeAspect="1" noMove="1" noResize="1" noEditPoints="1" noAdjustHandles="1" noChangeArrowheads="1" noChangeShapeType="1" noTextEdit="1"/>
              </p:cNvSpPr>
              <p:nvPr/>
            </p:nvSpPr>
            <p:spPr>
              <a:xfrm>
                <a:off x="1195587" y="1779651"/>
                <a:ext cx="6598538" cy="557910"/>
              </a:xfrm>
              <a:prstGeom prst="rect">
                <a:avLst/>
              </a:prstGeom>
              <a:blipFill>
                <a:blip r:embed="rId2"/>
                <a:stretch>
                  <a:fillRect b="-18182"/>
                </a:stretch>
              </a:blipFill>
            </p:spPr>
            <p:txBody>
              <a:bodyPr/>
              <a:lstStyle/>
              <a:p>
                <a:r>
                  <a:rPr lang="en-CN">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41CB11F0-AD14-C542-B05A-6DA996F73D54}"/>
              </a:ext>
            </a:extLst>
          </p:cNvPr>
          <p:cNvSpPr>
            <a:spLocks noGrp="1" noChangeArrowheads="1"/>
          </p:cNvSpPr>
          <p:nvPr>
            <p:ph type="title"/>
          </p:nvPr>
        </p:nvSpPr>
        <p:spPr>
          <a:xfrm>
            <a:off x="971550" y="549275"/>
            <a:ext cx="6597650" cy="1295400"/>
          </a:xfrm>
        </p:spPr>
        <p:txBody>
          <a:bodyPr/>
          <a:lstStyle/>
          <a:p>
            <a:pPr algn="ctr" eaLnBrk="1" hangingPunct="1">
              <a:defRPr/>
            </a:pPr>
            <a:r>
              <a:rPr lang="en-NZ" sz="4000" b="0" dirty="0">
                <a:solidFill>
                  <a:srgbClr val="FFFFFF"/>
                </a:solidFill>
                <a:cs typeface="+mj-cs"/>
              </a:rPr>
              <a:t>Example 2.1. Seal problem</a:t>
            </a:r>
            <a:br>
              <a:rPr lang="en-NZ" sz="4000" b="0" dirty="0">
                <a:solidFill>
                  <a:srgbClr val="FFFFFF"/>
                </a:solidFill>
                <a:cs typeface="+mj-cs"/>
              </a:rPr>
            </a:br>
            <a:r>
              <a:rPr lang="en-NZ" sz="4000" b="0" dirty="0">
                <a:solidFill>
                  <a:srgbClr val="FFFFFF"/>
                </a:solidFill>
                <a:cs typeface="+mj-cs"/>
              </a:rPr>
              <a:t>(Binomial data)</a:t>
            </a:r>
            <a:endParaRPr lang="en-GB" sz="4000" b="0" dirty="0">
              <a:solidFill>
                <a:srgbClr val="FFFFFF"/>
              </a:solidFill>
              <a:cs typeface="+mj-cs"/>
            </a:endParaRPr>
          </a:p>
        </p:txBody>
      </p:sp>
      <p:sp>
        <p:nvSpPr>
          <p:cNvPr id="243715" name="Rectangle 3">
            <a:extLst>
              <a:ext uri="{FF2B5EF4-FFF2-40B4-BE49-F238E27FC236}">
                <a16:creationId xmlns:a16="http://schemas.microsoft.com/office/drawing/2014/main" id="{2402E195-65A3-BE4A-ACA6-6553D123B246}"/>
              </a:ext>
            </a:extLst>
          </p:cNvPr>
          <p:cNvSpPr>
            <a:spLocks noGrp="1" noChangeArrowheads="1"/>
          </p:cNvSpPr>
          <p:nvPr>
            <p:ph type="body" idx="1"/>
          </p:nvPr>
        </p:nvSpPr>
        <p:spPr>
          <a:xfrm>
            <a:off x="468313" y="2492375"/>
            <a:ext cx="7415212" cy="2663825"/>
          </a:xfrm>
        </p:spPr>
        <p:txBody>
          <a:bodyPr/>
          <a:lstStyle/>
          <a:p>
            <a:pPr eaLnBrk="1" hangingPunct="1">
              <a:buFont typeface="Wingdings" charset="0"/>
              <a:buChar char="l"/>
              <a:defRPr/>
            </a:pPr>
            <a:r>
              <a:rPr lang="en-GB" sz="2400" dirty="0">
                <a:solidFill>
                  <a:srgbClr val="FFFFFF"/>
                </a:solidFill>
              </a:rPr>
              <a:t>A behavioural ecologist  approached 50 nursing seals several times over a 2 day period and recorded the number of aggressive responses. </a:t>
            </a:r>
          </a:p>
          <a:p>
            <a:pPr eaLnBrk="1" hangingPunct="1">
              <a:buFont typeface="Wingdings" charset="0"/>
              <a:buChar char="l"/>
              <a:defRPr/>
            </a:pPr>
            <a:endParaRPr lang="en-GB" sz="1000" dirty="0">
              <a:solidFill>
                <a:srgbClr val="FFFFFF"/>
              </a:solidFill>
            </a:endParaRPr>
          </a:p>
          <a:p>
            <a:pPr eaLnBrk="1" hangingPunct="1">
              <a:buFont typeface="Wingdings" charset="0"/>
              <a:buChar char="l"/>
              <a:defRPr/>
            </a:pPr>
            <a:r>
              <a:rPr lang="en-GB" sz="2400" dirty="0">
                <a:solidFill>
                  <a:srgbClr val="FFFFFF"/>
                </a:solidFill>
              </a:rPr>
              <a:t>She wanted to check if the age of cubs influenced the probability of an aggressive response. </a:t>
            </a:r>
          </a:p>
          <a:p>
            <a:pPr marL="342900" lvl="1" indent="-342900" eaLnBrk="1" hangingPunct="1">
              <a:buClr>
                <a:schemeClr val="tx2"/>
              </a:buClr>
              <a:buFont typeface="Wingdings" charset="0"/>
              <a:buChar char="l"/>
              <a:defRPr/>
            </a:pPr>
            <a:endParaRPr lang="en-GB" sz="2400" dirty="0">
              <a:solidFill>
                <a:srgbClr val="FFFFFF"/>
              </a:solidFill>
            </a:endParaRPr>
          </a:p>
          <a:p>
            <a:pPr eaLnBrk="1" hangingPunct="1">
              <a:buFont typeface="Wingdings" charset="0"/>
              <a:buChar char="l"/>
              <a:defRPr/>
            </a:pPr>
            <a:endParaRPr lang="en-GB" sz="2400" dirty="0">
              <a:solidFill>
                <a:srgbClr val="FFFFFF"/>
              </a:solidFill>
              <a:cs typeface="+mn-cs"/>
            </a:endParaRPr>
          </a:p>
        </p:txBody>
      </p:sp>
      <p:sp>
        <p:nvSpPr>
          <p:cNvPr id="5" name="Rectangle 3">
            <a:extLst>
              <a:ext uri="{FF2B5EF4-FFF2-40B4-BE49-F238E27FC236}">
                <a16:creationId xmlns:a16="http://schemas.microsoft.com/office/drawing/2014/main" id="{8DB80584-E9DF-7E4B-8E1A-878038D19B3A}"/>
              </a:ext>
            </a:extLst>
          </p:cNvPr>
          <p:cNvSpPr txBox="1">
            <a:spLocks noChangeArrowheads="1"/>
          </p:cNvSpPr>
          <p:nvPr/>
        </p:nvSpPr>
        <p:spPr>
          <a:xfrm>
            <a:off x="395288" y="549275"/>
            <a:ext cx="7489825" cy="1439863"/>
          </a:xfrm>
          <a:prstGeom prst="rect">
            <a:avLst/>
          </a:prstGeom>
          <a:ln w="25400">
            <a:solidFill>
              <a:srgbClr val="FF0000"/>
            </a:solidFill>
          </a:ln>
        </p:spPr>
        <p:txBody>
          <a:bodyPr/>
          <a:lstStyle>
            <a:lvl1pPr marL="342900" indent="-342900" algn="l" rtl="0" eaLnBrk="0" fontAlgn="base" hangingPunct="0">
              <a:spcBef>
                <a:spcPct val="20000"/>
              </a:spcBef>
              <a:spcAft>
                <a:spcPct val="0"/>
              </a:spcAft>
              <a:buClr>
                <a:schemeClr val="tx2"/>
              </a:buClr>
              <a:buSzPct val="70000"/>
              <a:buFont typeface="Wingdings" charset="0"/>
              <a:buChar char="l"/>
              <a:defRPr sz="3000">
                <a:solidFill>
                  <a:schemeClr val="tx1"/>
                </a:solidFill>
                <a:latin typeface="+mn-lt"/>
                <a:ea typeface="+mn-ea"/>
                <a:cs typeface="ＭＳ Ｐゴシック" charset="0"/>
              </a:defRPr>
            </a:lvl1pPr>
            <a:lvl2pPr marL="692150" indent="-347663" algn="l" rtl="0" eaLnBrk="0" fontAlgn="base" hangingPunct="0">
              <a:spcBef>
                <a:spcPct val="20000"/>
              </a:spcBef>
              <a:spcAft>
                <a:spcPct val="0"/>
              </a:spcAft>
              <a:buClr>
                <a:schemeClr val="accent2"/>
              </a:buClr>
              <a:buSzPct val="70000"/>
              <a:buFont typeface="Wingdings" charset="0"/>
              <a:buChar char="l"/>
              <a:defRPr sz="2600">
                <a:solidFill>
                  <a:schemeClr val="tx1"/>
                </a:solidFill>
                <a:latin typeface="+mn-lt"/>
                <a:ea typeface="+mn-ea"/>
              </a:defRPr>
            </a:lvl2pPr>
            <a:lvl3pPr marL="987425" indent="-293688" algn="l" rtl="0" eaLnBrk="0" fontAlgn="base" hangingPunct="0">
              <a:spcBef>
                <a:spcPct val="20000"/>
              </a:spcBef>
              <a:spcAft>
                <a:spcPct val="0"/>
              </a:spcAft>
              <a:buClr>
                <a:schemeClr val="accent1"/>
              </a:buClr>
              <a:buSzPct val="70000"/>
              <a:buFont typeface="Wingdings" charset="0"/>
              <a:buChar char="l"/>
              <a:defRPr sz="2300">
                <a:solidFill>
                  <a:schemeClr val="tx1"/>
                </a:solidFill>
                <a:latin typeface="+mn-lt"/>
                <a:ea typeface="+mn-ea"/>
              </a:defRPr>
            </a:lvl3pPr>
            <a:lvl4pPr marL="1281113" indent="-292100" algn="l" rtl="0" eaLnBrk="0" fontAlgn="base" hangingPunct="0">
              <a:spcBef>
                <a:spcPct val="20000"/>
              </a:spcBef>
              <a:spcAft>
                <a:spcPct val="0"/>
              </a:spcAft>
              <a:buClr>
                <a:schemeClr val="tx2"/>
              </a:buClr>
              <a:buSzPct val="75000"/>
              <a:buFont typeface="Wingdings" charset="0"/>
              <a:buChar char="§"/>
              <a:defRPr sz="2000">
                <a:solidFill>
                  <a:schemeClr val="tx1"/>
                </a:solidFill>
                <a:latin typeface="+mn-lt"/>
                <a:ea typeface="+mn-ea"/>
              </a:defRPr>
            </a:lvl4pPr>
            <a:lvl5pPr marL="1598613" indent="-315913" algn="l" rtl="0" eaLnBrk="0" fontAlgn="base" hangingPunct="0">
              <a:spcBef>
                <a:spcPct val="20000"/>
              </a:spcBef>
              <a:spcAft>
                <a:spcPct val="0"/>
              </a:spcAft>
              <a:buClr>
                <a:schemeClr val="folHlink"/>
              </a:buClr>
              <a:buSzPct val="80000"/>
              <a:buFont typeface="Wingdings" charset="0"/>
              <a:buChar char="§"/>
              <a:defRPr sz="2000">
                <a:solidFill>
                  <a:schemeClr val="tx1"/>
                </a:solidFill>
                <a:latin typeface="+mn-lt"/>
                <a:ea typeface="+mn-ea"/>
              </a:defRPr>
            </a:lvl5pPr>
            <a:lvl6pPr marL="20558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6pPr>
            <a:lvl7pPr marL="25130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7pPr>
            <a:lvl8pPr marL="29702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8pPr>
            <a:lvl9pPr marL="34274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9pPr>
          </a:lstStyle>
          <a:p>
            <a:pPr marL="0" indent="0" eaLnBrk="1" hangingPunct="1">
              <a:lnSpc>
                <a:spcPct val="90000"/>
              </a:lnSpc>
              <a:buFont typeface="Wingdings" charset="0"/>
              <a:buNone/>
              <a:defRPr/>
            </a:pPr>
            <a:r>
              <a:rPr lang="en-GB" sz="4000" dirty="0">
                <a:solidFill>
                  <a:srgbClr val="FFFFFF"/>
                </a:solidFill>
                <a:cs typeface="+mn-cs"/>
              </a:rPr>
              <a:t>    </a:t>
            </a:r>
          </a:p>
          <a:p>
            <a:pPr eaLnBrk="1" hangingPunct="1">
              <a:lnSpc>
                <a:spcPct val="90000"/>
              </a:lnSpc>
              <a:defRPr/>
            </a:pPr>
            <a:endParaRPr lang="en-GB" sz="4000" dirty="0">
              <a:solidFill>
                <a:srgbClr val="FFFFFF"/>
              </a:solidFill>
              <a:cs typeface="+mn-cs"/>
            </a:endParaRPr>
          </a:p>
          <a:p>
            <a:pPr marL="514350" indent="-514350" eaLnBrk="1" hangingPunct="1">
              <a:lnSpc>
                <a:spcPct val="90000"/>
              </a:lnSpc>
              <a:buFont typeface="Wingdings" charset="0"/>
              <a:buAutoNum type="arabicPeriod"/>
              <a:defRPr/>
            </a:pPr>
            <a:endParaRPr lang="en-GB" sz="4000" dirty="0">
              <a:solidFill>
                <a:srgbClr val="FFFFFF"/>
              </a:solidFill>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24371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371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0AC025CC-4547-DD4D-B5D1-0D1A4E76B03B}"/>
              </a:ext>
            </a:extLst>
          </p:cNvPr>
          <p:cNvSpPr>
            <a:spLocks noGrp="1" noChangeArrowheads="1"/>
          </p:cNvSpPr>
          <p:nvPr>
            <p:ph type="title"/>
          </p:nvPr>
        </p:nvSpPr>
        <p:spPr/>
        <p:txBody>
          <a:bodyPr/>
          <a:lstStyle/>
          <a:p>
            <a:pPr eaLnBrk="1" hangingPunct="1">
              <a:defRPr/>
            </a:pPr>
            <a:r>
              <a:rPr lang="en-NZ" dirty="0">
                <a:cs typeface="+mj-cs"/>
              </a:rPr>
              <a:t>Prediction</a:t>
            </a:r>
            <a:endParaRPr lang="en-GB" dirty="0">
              <a:cs typeface="+mj-cs"/>
            </a:endParaRPr>
          </a:p>
        </p:txBody>
      </p:sp>
      <p:sp>
        <p:nvSpPr>
          <p:cNvPr id="2" name="Content Placeholder 1">
            <a:extLst>
              <a:ext uri="{FF2B5EF4-FFF2-40B4-BE49-F238E27FC236}">
                <a16:creationId xmlns:a16="http://schemas.microsoft.com/office/drawing/2014/main" id="{72D7D0AD-94A2-F243-9DC0-5DA676E3E063}"/>
              </a:ext>
            </a:extLst>
          </p:cNvPr>
          <p:cNvSpPr>
            <a:spLocks noGrp="1"/>
          </p:cNvSpPr>
          <p:nvPr>
            <p:ph idx="1"/>
          </p:nvPr>
        </p:nvSpPr>
        <p:spPr>
          <a:xfrm>
            <a:off x="468313" y="2565400"/>
            <a:ext cx="8229600" cy="2428875"/>
          </a:xfrm>
        </p:spPr>
        <p:txBody>
          <a:bodyPr/>
          <a:lstStyle/>
          <a:p>
            <a:pPr marL="0" indent="0">
              <a:buFont typeface="Wingdings" charset="0"/>
              <a:buNone/>
              <a:defRPr/>
            </a:pPr>
            <a:endParaRPr lang="en-US" dirty="0"/>
          </a:p>
          <a:p>
            <a:pPr>
              <a:buFont typeface="Wingdings" charset="0"/>
              <a:buChar char="l"/>
              <a:defRPr/>
            </a:pPr>
            <a:r>
              <a:rPr lang="en-US" dirty="0"/>
              <a:t>How to use chosen models for prediction?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a:extLst>
              <a:ext uri="{FF2B5EF4-FFF2-40B4-BE49-F238E27FC236}">
                <a16:creationId xmlns:a16="http://schemas.microsoft.com/office/drawing/2014/main" id="{0A148294-FB91-6C4A-85B5-425DDF72026D}"/>
              </a:ext>
            </a:extLst>
          </p:cNvPr>
          <p:cNvSpPr>
            <a:spLocks noGrp="1" noChangeArrowheads="1"/>
          </p:cNvSpPr>
          <p:nvPr>
            <p:ph type="title"/>
          </p:nvPr>
        </p:nvSpPr>
        <p:spPr/>
        <p:txBody>
          <a:bodyPr/>
          <a:lstStyle/>
          <a:p>
            <a:pPr eaLnBrk="1" hangingPunct="1">
              <a:defRPr/>
            </a:pPr>
            <a:r>
              <a:rPr lang="en-NZ" dirty="0">
                <a:cs typeface="+mj-cs"/>
              </a:rPr>
              <a:t>Inverse link functions</a:t>
            </a:r>
            <a:endParaRPr lang="en-GB" dirty="0">
              <a:cs typeface="+mj-cs"/>
            </a:endParaRPr>
          </a:p>
        </p:txBody>
      </p:sp>
      <p:sp>
        <p:nvSpPr>
          <p:cNvPr id="41986" name="Rectangle 3">
            <a:extLst>
              <a:ext uri="{FF2B5EF4-FFF2-40B4-BE49-F238E27FC236}">
                <a16:creationId xmlns:a16="http://schemas.microsoft.com/office/drawing/2014/main" id="{A58C1FD0-445F-D946-BF3E-38D7C78B2B96}"/>
              </a:ext>
            </a:extLst>
          </p:cNvPr>
          <p:cNvSpPr>
            <a:spLocks noGrp="1" noChangeArrowheads="1"/>
          </p:cNvSpPr>
          <p:nvPr>
            <p:ph type="body" idx="1"/>
          </p:nvPr>
        </p:nvSpPr>
        <p:spPr>
          <a:xfrm>
            <a:off x="457200" y="1557338"/>
            <a:ext cx="8229600" cy="4573587"/>
          </a:xfrm>
        </p:spPr>
        <p:txBody>
          <a:bodyPr/>
          <a:lstStyle/>
          <a:p>
            <a:pPr eaLnBrk="1" hangingPunct="1"/>
            <a:r>
              <a:rPr lang="en-GB" altLang="en-CN" sz="2400"/>
              <a:t>Since the GLIM predicts </a:t>
            </a:r>
            <a:r>
              <a:rPr lang="en-GB" altLang="en-CN" sz="2400">
                <a:sym typeface="Symbol" pitchFamily="2" charset="2"/>
              </a:rPr>
              <a:t></a:t>
            </a:r>
            <a:r>
              <a:rPr lang="en-GB" altLang="en-CN" sz="2400"/>
              <a:t> rather than y, we need an </a:t>
            </a:r>
            <a:r>
              <a:rPr lang="ja-JP" altLang="en-GB" sz="2400" b="1"/>
              <a:t>“</a:t>
            </a:r>
            <a:r>
              <a:rPr lang="en-GB" altLang="ja-JP" sz="2400" b="1"/>
              <a:t>inverse link</a:t>
            </a:r>
            <a:r>
              <a:rPr lang="ja-JP" altLang="en-GB" sz="2400" b="1"/>
              <a:t>”</a:t>
            </a:r>
            <a:r>
              <a:rPr lang="en-GB" altLang="ja-JP" sz="2400" b="1"/>
              <a:t> function</a:t>
            </a:r>
            <a:r>
              <a:rPr lang="en-GB" altLang="ja-JP" sz="2400"/>
              <a:t> to make quantitative predictions of μ using our</a:t>
            </a:r>
            <a:r>
              <a:rPr lang="en-GB" altLang="ja-JP"/>
              <a:t> </a:t>
            </a:r>
            <a:r>
              <a:rPr lang="en-GB" altLang="ja-JP" sz="2400"/>
              <a:t>model </a:t>
            </a:r>
            <a:endParaRPr lang="en-GB" altLang="en-CN" sz="2400"/>
          </a:p>
        </p:txBody>
      </p:sp>
      <p:graphicFrame>
        <p:nvGraphicFramePr>
          <p:cNvPr id="247835" name="Group 27">
            <a:extLst>
              <a:ext uri="{FF2B5EF4-FFF2-40B4-BE49-F238E27FC236}">
                <a16:creationId xmlns:a16="http://schemas.microsoft.com/office/drawing/2014/main" id="{B5C5F1AE-C819-3D47-94FD-596C000B969D}"/>
              </a:ext>
            </a:extLst>
          </p:cNvPr>
          <p:cNvGraphicFramePr>
            <a:graphicFrameLocks noGrp="1"/>
          </p:cNvGraphicFramePr>
          <p:nvPr/>
        </p:nvGraphicFramePr>
        <p:xfrm>
          <a:off x="1042988" y="3068638"/>
          <a:ext cx="7632700" cy="3375026"/>
        </p:xfrm>
        <a:graphic>
          <a:graphicData uri="http://schemas.openxmlformats.org/drawingml/2006/table">
            <a:tbl>
              <a:tblPr/>
              <a:tblGrid>
                <a:gridCol w="2270125">
                  <a:extLst>
                    <a:ext uri="{9D8B030D-6E8A-4147-A177-3AD203B41FA5}">
                      <a16:colId xmlns:a16="http://schemas.microsoft.com/office/drawing/2014/main" val="20000"/>
                    </a:ext>
                  </a:extLst>
                </a:gridCol>
                <a:gridCol w="2843212">
                  <a:extLst>
                    <a:ext uri="{9D8B030D-6E8A-4147-A177-3AD203B41FA5}">
                      <a16:colId xmlns:a16="http://schemas.microsoft.com/office/drawing/2014/main" val="20001"/>
                    </a:ext>
                  </a:extLst>
                </a:gridCol>
                <a:gridCol w="2519363">
                  <a:extLst>
                    <a:ext uri="{9D8B030D-6E8A-4147-A177-3AD203B41FA5}">
                      <a16:colId xmlns:a16="http://schemas.microsoft.com/office/drawing/2014/main" val="20002"/>
                    </a:ext>
                  </a:extLst>
                </a:gridCol>
              </a:tblGrid>
              <a:tr h="944563">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CN" sz="2400" b="0" i="0" u="sng" strike="noStrike" cap="none" normalizeH="0" baseline="0">
                          <a:ln>
                            <a:noFill/>
                          </a:ln>
                          <a:solidFill>
                            <a:schemeClr val="tx1"/>
                          </a:solidFill>
                          <a:effectLst/>
                          <a:latin typeface="Helvetica" pitchFamily="2" charset="0"/>
                          <a:ea typeface="ＭＳ Ｐゴシック" panose="020B0600070205080204" pitchFamily="34" charset="-128"/>
                        </a:rPr>
                        <a:t>Error</a:t>
                      </a:r>
                      <a:endPar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91431" marR="91431" marT="45715" marB="4571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CN" sz="2400" b="0" i="0" u="sng" strike="noStrike" cap="none" normalizeH="0" baseline="0">
                          <a:ln>
                            <a:noFill/>
                          </a:ln>
                          <a:solidFill>
                            <a:schemeClr val="tx1"/>
                          </a:solidFill>
                          <a:effectLst/>
                          <a:latin typeface="Helvetica" pitchFamily="2" charset="0"/>
                          <a:ea typeface="ＭＳ Ｐゴシック" panose="020B0600070205080204" pitchFamily="34" charset="-128"/>
                        </a:rPr>
                        <a:t>Link</a:t>
                      </a:r>
                      <a:endPar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91431" marR="91431" marT="45715" marB="4571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CN" sz="2400" b="0" i="0" u="sng" strike="noStrike" cap="none" normalizeH="0" baseline="0">
                          <a:ln>
                            <a:noFill/>
                          </a:ln>
                          <a:solidFill>
                            <a:schemeClr val="tx1"/>
                          </a:solidFill>
                          <a:effectLst/>
                          <a:latin typeface="Helvetica" pitchFamily="2" charset="0"/>
                          <a:ea typeface="ＭＳ Ｐゴシック" panose="020B0600070205080204" pitchFamily="34" charset="-128"/>
                        </a:rPr>
                        <a:t>Inverse Link function</a:t>
                      </a:r>
                      <a:endPar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91431" marR="91431" marT="45715" marB="4571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11213">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CN" sz="2400" b="0" i="0" u="none" strike="noStrike" cap="none" normalizeH="0" baseline="0">
                          <a:ln>
                            <a:noFill/>
                          </a:ln>
                          <a:solidFill>
                            <a:schemeClr val="tx1"/>
                          </a:solidFill>
                          <a:effectLst/>
                          <a:latin typeface="Helvetica" pitchFamily="2" charset="0"/>
                          <a:ea typeface="ＭＳ Ｐゴシック" panose="020B0600070205080204" pitchFamily="34" charset="-128"/>
                        </a:rPr>
                        <a:t>Gaussian</a:t>
                      </a:r>
                      <a:endPar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91431" marR="91431" marT="45715" marB="4571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CN" sz="2400" b="0" i="1" u="none" strike="noStrike" cap="none" normalizeH="0" baseline="0">
                          <a:ln>
                            <a:noFill/>
                          </a:ln>
                          <a:solidFill>
                            <a:schemeClr val="tx1"/>
                          </a:solidFill>
                          <a:effectLst/>
                          <a:latin typeface="Helvetica" pitchFamily="2" charset="0"/>
                          <a:ea typeface="ＭＳ Ｐゴシック" panose="020B0600070205080204" pitchFamily="34" charset="-128"/>
                          <a:sym typeface="Symbol" pitchFamily="2" charset="2"/>
                        </a:rPr>
                        <a:t></a:t>
                      </a:r>
                      <a:r>
                        <a:rPr kumimoji="0" lang="en-GB" altLang="en-CN" sz="2400" b="0" i="0" u="none" strike="noStrike" cap="none" normalizeH="0" baseline="0">
                          <a:ln>
                            <a:noFill/>
                          </a:ln>
                          <a:solidFill>
                            <a:schemeClr val="tx1"/>
                          </a:solidFill>
                          <a:effectLst/>
                          <a:latin typeface="Helvetica" pitchFamily="2" charset="0"/>
                          <a:ea typeface="ＭＳ Ｐゴシック" panose="020B0600070205080204" pitchFamily="34" charset="-128"/>
                        </a:rPr>
                        <a:t> = </a:t>
                      </a:r>
                      <a:r>
                        <a:rPr kumimoji="0" lang="en-US" altLang="en-CN" sz="2400" b="0" i="1" u="none" strike="noStrike" cap="none" normalizeH="0" baseline="0">
                          <a:ln>
                            <a:noFill/>
                          </a:ln>
                          <a:solidFill>
                            <a:schemeClr val="tx1"/>
                          </a:solidFill>
                          <a:effectLst/>
                          <a:latin typeface="Arial" panose="020B0604020202020204" pitchFamily="34" charset="0"/>
                          <a:ea typeface="ＭＳ Ｐゴシック" panose="020B0600070205080204" pitchFamily="34" charset="-128"/>
                          <a:cs typeface="Arial" panose="020B0604020202020204" pitchFamily="34" charset="0"/>
                        </a:rPr>
                        <a:t>y</a:t>
                      </a:r>
                      <a:endParaRPr kumimoji="0" lang="en-GB" altLang="en-CN" sz="2400" b="0" i="1" u="none" strike="noStrike" cap="none" normalizeH="0" baseline="0">
                        <a:ln>
                          <a:noFill/>
                        </a:ln>
                        <a:solidFill>
                          <a:schemeClr val="tx1"/>
                        </a:solidFill>
                        <a:effectLst/>
                        <a:latin typeface="Arial" panose="020B0604020202020204" pitchFamily="34" charset="0"/>
                        <a:ea typeface="ＭＳ Ｐゴシック" panose="020B0600070205080204" pitchFamily="34" charset="-128"/>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rPr>
                        <a:t>ŷ</a:t>
                      </a:r>
                      <a:r>
                        <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rPr>
                        <a:t> = </a:t>
                      </a:r>
                      <a:r>
                        <a:rPr kumimoji="0" lang="en-GB" altLang="en-CN" sz="2400" b="0" i="1" u="none" strike="noStrike" cap="none" normalizeH="0" baseline="0">
                          <a:ln>
                            <a:noFill/>
                          </a:ln>
                          <a:solidFill>
                            <a:schemeClr val="tx1"/>
                          </a:solidFill>
                          <a:effectLst/>
                          <a:latin typeface="Arial" panose="020B0604020202020204" pitchFamily="34" charset="0"/>
                          <a:ea typeface="ＭＳ Ｐゴシック" panose="020B0600070205080204" pitchFamily="34" charset="-128"/>
                          <a:sym typeface="Symbol" pitchFamily="2" charset="2"/>
                        </a:rPr>
                        <a:t></a:t>
                      </a:r>
                      <a:r>
                        <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rPr>
                        <a:t>  </a:t>
                      </a:r>
                    </a:p>
                  </a:txBody>
                  <a:tcPr marL="91431" marR="91431" marT="45715" marB="4571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09625">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CN" sz="2400" b="0" i="0" u="none" strike="noStrike" cap="none" normalizeH="0" baseline="0">
                          <a:ln>
                            <a:noFill/>
                          </a:ln>
                          <a:solidFill>
                            <a:schemeClr val="tx1"/>
                          </a:solidFill>
                          <a:effectLst/>
                          <a:latin typeface="Helvetica" pitchFamily="2" charset="0"/>
                          <a:ea typeface="ＭＳ Ｐゴシック" panose="020B0600070205080204" pitchFamily="34" charset="-128"/>
                        </a:rPr>
                        <a:t>Poisson</a:t>
                      </a:r>
                      <a:endPar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91431" marR="91431" marT="45715" marB="4571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CN" sz="2400" b="0" i="1" u="none" strike="noStrike" cap="none" normalizeH="0" baseline="0" dirty="0">
                          <a:ln>
                            <a:noFill/>
                          </a:ln>
                          <a:solidFill>
                            <a:schemeClr val="tx1"/>
                          </a:solidFill>
                          <a:effectLst/>
                          <a:latin typeface="Helvetica" pitchFamily="2" charset="0"/>
                          <a:ea typeface="ＭＳ Ｐゴシック" panose="020B0600070205080204" pitchFamily="34" charset="-128"/>
                          <a:sym typeface="Symbol" pitchFamily="2" charset="2"/>
                        </a:rPr>
                        <a:t></a:t>
                      </a:r>
                      <a:r>
                        <a:rPr kumimoji="0" lang="en-GB" altLang="en-CN" sz="2400" b="0" i="0" u="none" strike="noStrike" cap="none" normalizeH="0" baseline="0" dirty="0">
                          <a:ln>
                            <a:noFill/>
                          </a:ln>
                          <a:solidFill>
                            <a:schemeClr val="tx1"/>
                          </a:solidFill>
                          <a:effectLst/>
                          <a:latin typeface="Helvetica" pitchFamily="2" charset="0"/>
                          <a:ea typeface="ＭＳ Ｐゴシック" panose="020B0600070205080204" pitchFamily="34" charset="-128"/>
                        </a:rPr>
                        <a:t> = ln(</a:t>
                      </a:r>
                      <a:r>
                        <a:rPr kumimoji="0" lang="en-US" altLang="en-CN" sz="2400" b="0" i="1"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cs typeface="Arial" panose="020B0604020202020204" pitchFamily="34" charset="0"/>
                        </a:rPr>
                        <a:t>y</a:t>
                      </a:r>
                      <a:r>
                        <a:rPr kumimoji="0" lang="en-GB" altLang="en-CN" sz="2400" b="0" i="0" u="none" strike="noStrike" cap="none" normalizeH="0" baseline="0" dirty="0">
                          <a:ln>
                            <a:noFill/>
                          </a:ln>
                          <a:solidFill>
                            <a:schemeClr val="tx1"/>
                          </a:solidFill>
                          <a:effectLst/>
                          <a:latin typeface="Helvetica" pitchFamily="2" charset="0"/>
                          <a:ea typeface="ＭＳ Ｐゴシック" panose="020B0600070205080204" pitchFamily="34" charset="-128"/>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rPr>
                        <a:t>ŷ</a:t>
                      </a:r>
                      <a:r>
                        <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rPr>
                        <a:t> = e</a:t>
                      </a:r>
                      <a:r>
                        <a:rPr kumimoji="0" lang="en-GB" altLang="en-CN" sz="2400" b="0" i="1" u="none" strike="noStrike" cap="none" normalizeH="0" baseline="30000">
                          <a:ln>
                            <a:noFill/>
                          </a:ln>
                          <a:solidFill>
                            <a:schemeClr val="tx1"/>
                          </a:solidFill>
                          <a:effectLst/>
                          <a:latin typeface="Arial" panose="020B0604020202020204" pitchFamily="34" charset="0"/>
                          <a:ea typeface="ＭＳ Ｐゴシック" panose="020B0600070205080204" pitchFamily="34" charset="-128"/>
                          <a:sym typeface="Symbol" pitchFamily="2" charset="2"/>
                        </a:rPr>
                        <a:t></a:t>
                      </a:r>
                      <a:r>
                        <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rPr>
                        <a:t> </a:t>
                      </a:r>
                    </a:p>
                  </a:txBody>
                  <a:tcPr marL="91431" marR="91431" marT="45715" marB="4571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09625">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CN" sz="2400" b="0" i="0" u="none" strike="noStrike" cap="none" normalizeH="0" baseline="0">
                          <a:ln>
                            <a:noFill/>
                          </a:ln>
                          <a:solidFill>
                            <a:schemeClr val="tx1"/>
                          </a:solidFill>
                          <a:effectLst/>
                          <a:latin typeface="Helvetica" pitchFamily="2" charset="0"/>
                          <a:ea typeface="ＭＳ Ｐゴシック" panose="020B0600070205080204" pitchFamily="34" charset="-128"/>
                        </a:rPr>
                        <a:t>Binomial</a:t>
                      </a:r>
                      <a:endParaRPr kumimoji="0" lang="en-GB" altLang="en-CN" sz="2400" b="0"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91431" marR="91431" marT="45715" marB="4571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CN" sz="2400" b="0" i="1" u="none" strike="noStrike" cap="none" normalizeH="0" baseline="0">
                          <a:ln>
                            <a:noFill/>
                          </a:ln>
                          <a:solidFill>
                            <a:schemeClr val="tx1"/>
                          </a:solidFill>
                          <a:effectLst/>
                          <a:latin typeface="Helvetica" pitchFamily="2" charset="0"/>
                          <a:ea typeface="ＭＳ Ｐゴシック" panose="020B0600070205080204" pitchFamily="34" charset="-128"/>
                          <a:sym typeface="Symbol" pitchFamily="2" charset="2"/>
                        </a:rPr>
                        <a:t></a:t>
                      </a:r>
                      <a:r>
                        <a:rPr kumimoji="0" lang="en-GB" altLang="en-CN" sz="2400" b="0" i="0" u="none" strike="noStrike" cap="none" normalizeH="0" baseline="0">
                          <a:ln>
                            <a:noFill/>
                          </a:ln>
                          <a:solidFill>
                            <a:schemeClr val="tx1"/>
                          </a:solidFill>
                          <a:effectLst/>
                          <a:latin typeface="Helvetica" pitchFamily="2" charset="0"/>
                          <a:ea typeface="ＭＳ Ｐゴシック" panose="020B0600070205080204" pitchFamily="34" charset="-128"/>
                        </a:rPr>
                        <a:t> = ln(</a:t>
                      </a:r>
                      <a:r>
                        <a:rPr kumimoji="0" lang="en-GB" altLang="en-CN" sz="2400" b="0" i="1" u="none" strike="noStrike" cap="none" normalizeH="0" baseline="0">
                          <a:ln>
                            <a:noFill/>
                          </a:ln>
                          <a:solidFill>
                            <a:schemeClr val="tx1"/>
                          </a:solidFill>
                          <a:effectLst/>
                          <a:latin typeface="Helvetica" pitchFamily="2" charset="0"/>
                          <a:ea typeface="ＭＳ Ｐゴシック" panose="020B0600070205080204" pitchFamily="34" charset="-128"/>
                          <a:sym typeface="Symbol" pitchFamily="2" charset="2"/>
                        </a:rPr>
                        <a:t>p</a:t>
                      </a:r>
                      <a:r>
                        <a:rPr kumimoji="0" lang="en-GB" altLang="en-CN" sz="2400" b="0" i="0" u="none" strike="noStrike" cap="none" normalizeH="0" baseline="0">
                          <a:ln>
                            <a:noFill/>
                          </a:ln>
                          <a:solidFill>
                            <a:schemeClr val="tx1"/>
                          </a:solidFill>
                          <a:effectLst/>
                          <a:latin typeface="Helvetica" pitchFamily="2" charset="0"/>
                          <a:ea typeface="ＭＳ Ｐゴシック" panose="020B0600070205080204" pitchFamily="34" charset="-128"/>
                          <a:sym typeface="Symbol" pitchFamily="2" charset="2"/>
                        </a:rPr>
                        <a:t> / (1-</a:t>
                      </a:r>
                      <a:r>
                        <a:rPr kumimoji="0" lang="en-GB" altLang="en-CN" sz="2400" b="0" i="1" u="none" strike="noStrike" cap="none" normalizeH="0" baseline="0">
                          <a:ln>
                            <a:noFill/>
                          </a:ln>
                          <a:solidFill>
                            <a:schemeClr val="tx1"/>
                          </a:solidFill>
                          <a:effectLst/>
                          <a:latin typeface="Helvetica" pitchFamily="2" charset="0"/>
                          <a:ea typeface="ＭＳ Ｐゴシック" panose="020B0600070205080204" pitchFamily="34" charset="-128"/>
                          <a:sym typeface="Symbol" pitchFamily="2" charset="2"/>
                        </a:rPr>
                        <a:t>p</a:t>
                      </a:r>
                      <a:r>
                        <a:rPr kumimoji="0" lang="en-GB" altLang="en-CN" sz="2400" b="0" i="0" u="none" strike="noStrike" cap="none" normalizeH="0" baseline="0">
                          <a:ln>
                            <a:noFill/>
                          </a:ln>
                          <a:solidFill>
                            <a:schemeClr val="tx1"/>
                          </a:solidFill>
                          <a:effectLst/>
                          <a:latin typeface="Helvetica" pitchFamily="2" charset="0"/>
                          <a:ea typeface="ＭＳ Ｐゴシック" panose="020B0600070205080204" pitchFamily="34" charset="-128"/>
                          <a:sym typeface="Symbol" pitchFamily="2" charset="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tx2"/>
                        </a:buClr>
                        <a:buSzPct val="70000"/>
                        <a:buFont typeface="Wingdings" pitchFamily="2" charset="2"/>
                        <a:defRPr sz="26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CN" sz="2400" b="0" i="1"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sym typeface="Symbol" pitchFamily="2" charset="2"/>
                        </a:rPr>
                        <a:t>p</a:t>
                      </a:r>
                      <a:r>
                        <a:rPr kumimoji="0" lang="en-US" altLang="en-CN" sz="24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rPr>
                        <a:t> = </a:t>
                      </a:r>
                      <a:r>
                        <a:rPr kumimoji="0" lang="en-GB" altLang="en-CN" sz="24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sym typeface="Symbol" pitchFamily="2" charset="2"/>
                        </a:rPr>
                        <a:t>e</a:t>
                      </a:r>
                      <a:r>
                        <a:rPr kumimoji="0" lang="en-GB" altLang="en-CN" sz="2400" b="0" i="1" u="none" strike="noStrike" cap="none" normalizeH="0" baseline="30000" dirty="0">
                          <a:ln>
                            <a:noFill/>
                          </a:ln>
                          <a:solidFill>
                            <a:schemeClr val="tx1"/>
                          </a:solidFill>
                          <a:effectLst/>
                          <a:latin typeface="Arial" panose="020B0604020202020204" pitchFamily="34" charset="0"/>
                          <a:ea typeface="ＭＳ Ｐゴシック" panose="020B0600070205080204" pitchFamily="34" charset="-128"/>
                          <a:sym typeface="Symbol" pitchFamily="2" charset="2"/>
                        </a:rPr>
                        <a:t></a:t>
                      </a:r>
                      <a:r>
                        <a:rPr kumimoji="0" lang="en-GB" altLang="en-CN" sz="24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sym typeface="Symbol" pitchFamily="2" charset="2"/>
                        </a:rPr>
                        <a:t> / (1+e</a:t>
                      </a:r>
                      <a:r>
                        <a:rPr kumimoji="0" lang="en-GB" altLang="en-CN" sz="2400" b="0" i="1" u="none" strike="noStrike" cap="none" normalizeH="0" baseline="30000" dirty="0">
                          <a:ln>
                            <a:noFill/>
                          </a:ln>
                          <a:solidFill>
                            <a:schemeClr val="tx1"/>
                          </a:solidFill>
                          <a:effectLst/>
                          <a:latin typeface="Arial" panose="020B0604020202020204" pitchFamily="34" charset="0"/>
                          <a:ea typeface="ＭＳ Ｐゴシック" panose="020B0600070205080204" pitchFamily="34" charset="-128"/>
                          <a:sym typeface="Symbol" pitchFamily="2" charset="2"/>
                        </a:rPr>
                        <a:t></a:t>
                      </a:r>
                      <a:r>
                        <a:rPr kumimoji="0" lang="en-GB" altLang="en-CN" sz="2400" b="0" i="0" u="none" strike="noStrike" cap="none" normalizeH="0" baseline="0" dirty="0">
                          <a:ln>
                            <a:noFill/>
                          </a:ln>
                          <a:solidFill>
                            <a:schemeClr val="tx1"/>
                          </a:solidFill>
                          <a:effectLst/>
                          <a:latin typeface="Arial" panose="020B0604020202020204" pitchFamily="34" charset="0"/>
                          <a:ea typeface="ＭＳ Ｐゴシック" panose="020B0600070205080204" pitchFamily="34" charset="-128"/>
                          <a:sym typeface="Symbol" pitchFamily="2" charset="2"/>
                        </a:rPr>
                        <a:t>) </a:t>
                      </a:r>
                    </a:p>
                  </a:txBody>
                  <a:tcPr marL="91431" marR="91431" marT="45715" marB="4571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a:extLst>
              <a:ext uri="{FF2B5EF4-FFF2-40B4-BE49-F238E27FC236}">
                <a16:creationId xmlns:a16="http://schemas.microsoft.com/office/drawing/2014/main" id="{516195AE-59E9-7D49-960A-C74897E8AF9F}"/>
              </a:ext>
            </a:extLst>
          </p:cNvPr>
          <p:cNvSpPr>
            <a:spLocks noGrp="1" noChangeArrowheads="1"/>
          </p:cNvSpPr>
          <p:nvPr>
            <p:ph type="title"/>
          </p:nvPr>
        </p:nvSpPr>
        <p:spPr/>
        <p:txBody>
          <a:bodyPr/>
          <a:lstStyle/>
          <a:p>
            <a:pPr eaLnBrk="1" hangingPunct="1">
              <a:defRPr/>
            </a:pPr>
            <a:r>
              <a:rPr lang="en-NZ" dirty="0">
                <a:cs typeface="+mj-cs"/>
              </a:rPr>
              <a:t>Gaussian model</a:t>
            </a:r>
            <a:endParaRPr lang="en-GB" dirty="0">
              <a:cs typeface="+mj-cs"/>
            </a:endParaRPr>
          </a:p>
        </p:txBody>
      </p:sp>
      <p:sp>
        <p:nvSpPr>
          <p:cNvPr id="43010" name="Rectangle 3">
            <a:extLst>
              <a:ext uri="{FF2B5EF4-FFF2-40B4-BE49-F238E27FC236}">
                <a16:creationId xmlns:a16="http://schemas.microsoft.com/office/drawing/2014/main" id="{5C2597D4-01C9-0840-B412-266B3988C771}"/>
              </a:ext>
            </a:extLst>
          </p:cNvPr>
          <p:cNvSpPr>
            <a:spLocks noGrp="1" noChangeArrowheads="1"/>
          </p:cNvSpPr>
          <p:nvPr>
            <p:ph type="body" idx="1"/>
          </p:nvPr>
        </p:nvSpPr>
        <p:spPr/>
        <p:txBody>
          <a:bodyPr/>
          <a:lstStyle/>
          <a:p>
            <a:pPr eaLnBrk="1" hangingPunct="1">
              <a:buFont typeface="Wingdings" pitchFamily="2" charset="2"/>
              <a:buNone/>
            </a:pPr>
            <a:r>
              <a:rPr lang="en-GB" altLang="en-CN" i="1">
                <a:sym typeface="Symbol" pitchFamily="2" charset="2"/>
              </a:rPr>
              <a:t></a:t>
            </a:r>
            <a:r>
              <a:rPr lang="en-GB" altLang="en-CN"/>
              <a:t> = </a:t>
            </a:r>
            <a:r>
              <a:rPr lang="en-US" altLang="en-CN" sz="3200"/>
              <a:t>ŷ</a:t>
            </a:r>
            <a:r>
              <a:rPr lang="en-GB" altLang="en-CN"/>
              <a:t> = a + bX		      </a:t>
            </a:r>
            <a:r>
              <a:rPr lang="en-US" altLang="en-CN" sz="3200"/>
              <a:t>ŷ</a:t>
            </a:r>
            <a:r>
              <a:rPr lang="en-GB" altLang="en-CN"/>
              <a:t> = a + bX</a:t>
            </a:r>
          </a:p>
        </p:txBody>
      </p:sp>
      <p:pic>
        <p:nvPicPr>
          <p:cNvPr id="43011" name="Picture 46">
            <a:extLst>
              <a:ext uri="{FF2B5EF4-FFF2-40B4-BE49-F238E27FC236}">
                <a16:creationId xmlns:a16="http://schemas.microsoft.com/office/drawing/2014/main" id="{4BBE388C-5C71-2240-8F6C-726CE1086F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0" y="2492375"/>
            <a:ext cx="3600450" cy="352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2" name="Picture 47">
            <a:extLst>
              <a:ext uri="{FF2B5EF4-FFF2-40B4-BE49-F238E27FC236}">
                <a16:creationId xmlns:a16="http://schemas.microsoft.com/office/drawing/2014/main" id="{5D24A74C-9FE8-C247-937A-65E9179C57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6463" y="2565400"/>
            <a:ext cx="3540125" cy="346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3" name="Text Box 49">
            <a:extLst>
              <a:ext uri="{FF2B5EF4-FFF2-40B4-BE49-F238E27FC236}">
                <a16:creationId xmlns:a16="http://schemas.microsoft.com/office/drawing/2014/main" id="{FE182C70-842E-2749-8DF9-1C9FE6F4E80D}"/>
              </a:ext>
            </a:extLst>
          </p:cNvPr>
          <p:cNvSpPr txBox="1">
            <a:spLocks noChangeArrowheads="1"/>
          </p:cNvSpPr>
          <p:nvPr/>
        </p:nvSpPr>
        <p:spPr bwMode="auto">
          <a:xfrm>
            <a:off x="2051050" y="5661025"/>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pPr>
            <a:r>
              <a:rPr lang="en-NZ" altLang="en-CN" sz="2400" i="1"/>
              <a:t>x</a:t>
            </a:r>
            <a:endParaRPr lang="en-GB" altLang="en-CN" sz="2400" i="1"/>
          </a:p>
        </p:txBody>
      </p:sp>
      <p:sp>
        <p:nvSpPr>
          <p:cNvPr id="43014" name="Text Box 50">
            <a:extLst>
              <a:ext uri="{FF2B5EF4-FFF2-40B4-BE49-F238E27FC236}">
                <a16:creationId xmlns:a16="http://schemas.microsoft.com/office/drawing/2014/main" id="{6D414256-6338-B54E-A32E-4168F09AAA7E}"/>
              </a:ext>
            </a:extLst>
          </p:cNvPr>
          <p:cNvSpPr txBox="1">
            <a:spLocks noChangeArrowheads="1"/>
          </p:cNvSpPr>
          <p:nvPr/>
        </p:nvSpPr>
        <p:spPr bwMode="auto">
          <a:xfrm>
            <a:off x="6227763" y="5661025"/>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pPr>
            <a:r>
              <a:rPr lang="en-NZ" altLang="en-CN" sz="2400" i="1"/>
              <a:t>x</a:t>
            </a:r>
            <a:endParaRPr lang="en-GB" altLang="en-CN" sz="2400" i="1"/>
          </a:p>
        </p:txBody>
      </p:sp>
      <p:sp>
        <p:nvSpPr>
          <p:cNvPr id="43015" name="Text Box 51">
            <a:extLst>
              <a:ext uri="{FF2B5EF4-FFF2-40B4-BE49-F238E27FC236}">
                <a16:creationId xmlns:a16="http://schemas.microsoft.com/office/drawing/2014/main" id="{A82E1242-2549-5341-A22E-FBA5C7C5CCC4}"/>
              </a:ext>
            </a:extLst>
          </p:cNvPr>
          <p:cNvSpPr txBox="1">
            <a:spLocks noChangeArrowheads="1"/>
          </p:cNvSpPr>
          <p:nvPr/>
        </p:nvSpPr>
        <p:spPr bwMode="auto">
          <a:xfrm>
            <a:off x="395288" y="3933825"/>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ClrTx/>
              <a:buSzTx/>
              <a:buFontTx/>
              <a:buNone/>
            </a:pPr>
            <a:r>
              <a:rPr lang="el-GR" altLang="en-CN" sz="2400" i="1">
                <a:cs typeface="Arial" panose="020B0604020202020204" pitchFamily="34" charset="0"/>
              </a:rPr>
              <a:t>η</a:t>
            </a:r>
          </a:p>
        </p:txBody>
      </p:sp>
      <p:sp>
        <p:nvSpPr>
          <p:cNvPr id="43016" name="Text Box 52">
            <a:extLst>
              <a:ext uri="{FF2B5EF4-FFF2-40B4-BE49-F238E27FC236}">
                <a16:creationId xmlns:a16="http://schemas.microsoft.com/office/drawing/2014/main" id="{C57761B7-5137-1C4F-ADC6-18A053CB8772}"/>
              </a:ext>
            </a:extLst>
          </p:cNvPr>
          <p:cNvSpPr txBox="1">
            <a:spLocks noChangeArrowheads="1"/>
          </p:cNvSpPr>
          <p:nvPr/>
        </p:nvSpPr>
        <p:spPr bwMode="auto">
          <a:xfrm>
            <a:off x="4572000" y="3860800"/>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ClrTx/>
              <a:buSzTx/>
              <a:buFontTx/>
              <a:buNone/>
            </a:pPr>
            <a:r>
              <a:rPr lang="el-GR" altLang="en-CN" sz="2400" i="1">
                <a:cs typeface="Arial" panose="020B0604020202020204" pitchFamily="34" charset="0"/>
              </a:rPr>
              <a:t>μ</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3" name="Picture 10">
            <a:extLst>
              <a:ext uri="{FF2B5EF4-FFF2-40B4-BE49-F238E27FC236}">
                <a16:creationId xmlns:a16="http://schemas.microsoft.com/office/drawing/2014/main" id="{2ED5766C-395C-6741-947B-8A061C140A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0" y="2500313"/>
            <a:ext cx="3600450" cy="352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034" name="Picture 11">
            <a:extLst>
              <a:ext uri="{FF2B5EF4-FFF2-40B4-BE49-F238E27FC236}">
                <a16:creationId xmlns:a16="http://schemas.microsoft.com/office/drawing/2014/main" id="{DAA0BF05-C042-C34D-A9A0-7FCF380429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2459038"/>
            <a:ext cx="3744913" cy="3662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1906" name="Rectangle 2">
            <a:extLst>
              <a:ext uri="{FF2B5EF4-FFF2-40B4-BE49-F238E27FC236}">
                <a16:creationId xmlns:a16="http://schemas.microsoft.com/office/drawing/2014/main" id="{4FE2B16A-59D0-3747-BE69-BC8B0C550648}"/>
              </a:ext>
            </a:extLst>
          </p:cNvPr>
          <p:cNvSpPr>
            <a:spLocks noGrp="1" noChangeArrowheads="1"/>
          </p:cNvSpPr>
          <p:nvPr>
            <p:ph type="title"/>
          </p:nvPr>
        </p:nvSpPr>
        <p:spPr/>
        <p:txBody>
          <a:bodyPr/>
          <a:lstStyle/>
          <a:p>
            <a:pPr eaLnBrk="1" hangingPunct="1">
              <a:defRPr/>
            </a:pPr>
            <a:r>
              <a:rPr lang="en-NZ">
                <a:cs typeface="+mj-cs"/>
              </a:rPr>
              <a:t>Poisson model</a:t>
            </a:r>
            <a:endParaRPr lang="en-GB">
              <a:cs typeface="+mj-cs"/>
            </a:endParaRPr>
          </a:p>
        </p:txBody>
      </p:sp>
      <p:sp>
        <p:nvSpPr>
          <p:cNvPr id="44036" name="Rectangle 3">
            <a:extLst>
              <a:ext uri="{FF2B5EF4-FFF2-40B4-BE49-F238E27FC236}">
                <a16:creationId xmlns:a16="http://schemas.microsoft.com/office/drawing/2014/main" id="{3D1315B2-224C-FC4B-ADE7-9F683D51AD95}"/>
              </a:ext>
            </a:extLst>
          </p:cNvPr>
          <p:cNvSpPr>
            <a:spLocks noGrp="1" noChangeArrowheads="1"/>
          </p:cNvSpPr>
          <p:nvPr>
            <p:ph type="body" idx="1"/>
          </p:nvPr>
        </p:nvSpPr>
        <p:spPr/>
        <p:txBody>
          <a:bodyPr/>
          <a:lstStyle/>
          <a:p>
            <a:pPr eaLnBrk="1" hangingPunct="1">
              <a:buFont typeface="Wingdings" pitchFamily="2" charset="2"/>
              <a:buNone/>
            </a:pPr>
            <a:r>
              <a:rPr lang="en-GB" altLang="en-CN" i="1">
                <a:solidFill>
                  <a:srgbClr val="000000"/>
                </a:solidFill>
                <a:latin typeface="Times New Roman" panose="02020603050405020304" pitchFamily="18" charset="0"/>
                <a:sym typeface="Symbol" pitchFamily="2" charset="2"/>
              </a:rPr>
              <a:t></a:t>
            </a:r>
            <a:r>
              <a:rPr lang="en-GB" altLang="en-CN">
                <a:solidFill>
                  <a:srgbClr val="000000"/>
                </a:solidFill>
              </a:rPr>
              <a:t> = ln(</a:t>
            </a:r>
            <a:r>
              <a:rPr lang="en-GB" altLang="en-CN" i="1">
                <a:solidFill>
                  <a:srgbClr val="000000"/>
                </a:solidFill>
                <a:latin typeface="Times New Roman" panose="02020603050405020304" pitchFamily="18" charset="0"/>
                <a:sym typeface="Symbol" pitchFamily="2" charset="2"/>
              </a:rPr>
              <a:t>y</a:t>
            </a:r>
            <a:r>
              <a:rPr lang="en-GB" altLang="en-CN">
                <a:solidFill>
                  <a:srgbClr val="000000"/>
                </a:solidFill>
              </a:rPr>
              <a:t>) = a + bX</a:t>
            </a:r>
            <a:r>
              <a:rPr lang="en-GB" altLang="en-CN"/>
              <a:t> 		      </a:t>
            </a:r>
            <a:r>
              <a:rPr lang="en-US" altLang="en-CN" sz="3200"/>
              <a:t>ŷ</a:t>
            </a:r>
            <a:r>
              <a:rPr lang="en-GB" altLang="en-CN"/>
              <a:t> = e</a:t>
            </a:r>
            <a:r>
              <a:rPr lang="en-GB" altLang="en-CN" baseline="30000"/>
              <a:t>a+bX</a:t>
            </a:r>
            <a:r>
              <a:rPr lang="en-GB" altLang="en-CN"/>
              <a:t> </a:t>
            </a:r>
          </a:p>
        </p:txBody>
      </p:sp>
      <p:sp>
        <p:nvSpPr>
          <p:cNvPr id="44037" name="Text Box 6">
            <a:extLst>
              <a:ext uri="{FF2B5EF4-FFF2-40B4-BE49-F238E27FC236}">
                <a16:creationId xmlns:a16="http://schemas.microsoft.com/office/drawing/2014/main" id="{1833929B-5CA9-D04B-AF1C-C213C52D3F89}"/>
              </a:ext>
            </a:extLst>
          </p:cNvPr>
          <p:cNvSpPr txBox="1">
            <a:spLocks noChangeArrowheads="1"/>
          </p:cNvSpPr>
          <p:nvPr/>
        </p:nvSpPr>
        <p:spPr bwMode="auto">
          <a:xfrm>
            <a:off x="2051050" y="5661025"/>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pPr>
            <a:r>
              <a:rPr lang="en-NZ" altLang="en-CN" sz="2400" i="1"/>
              <a:t>x</a:t>
            </a:r>
            <a:endParaRPr lang="en-GB" altLang="en-CN" sz="2400" i="1"/>
          </a:p>
        </p:txBody>
      </p:sp>
      <p:sp>
        <p:nvSpPr>
          <p:cNvPr id="44038" name="Text Box 7">
            <a:extLst>
              <a:ext uri="{FF2B5EF4-FFF2-40B4-BE49-F238E27FC236}">
                <a16:creationId xmlns:a16="http://schemas.microsoft.com/office/drawing/2014/main" id="{6612A4C3-4FA8-8548-89E6-C6FD8838E380}"/>
              </a:ext>
            </a:extLst>
          </p:cNvPr>
          <p:cNvSpPr txBox="1">
            <a:spLocks noChangeArrowheads="1"/>
          </p:cNvSpPr>
          <p:nvPr/>
        </p:nvSpPr>
        <p:spPr bwMode="auto">
          <a:xfrm>
            <a:off x="6227763" y="5661025"/>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pPr>
            <a:r>
              <a:rPr lang="en-NZ" altLang="en-CN" sz="2400" i="1"/>
              <a:t>x</a:t>
            </a:r>
            <a:endParaRPr lang="en-GB" altLang="en-CN" sz="2400" i="1"/>
          </a:p>
        </p:txBody>
      </p:sp>
      <p:sp>
        <p:nvSpPr>
          <p:cNvPr id="44039" name="Text Box 8">
            <a:extLst>
              <a:ext uri="{FF2B5EF4-FFF2-40B4-BE49-F238E27FC236}">
                <a16:creationId xmlns:a16="http://schemas.microsoft.com/office/drawing/2014/main" id="{D7A98A64-4025-7046-BD92-7396A3E06BFA}"/>
              </a:ext>
            </a:extLst>
          </p:cNvPr>
          <p:cNvSpPr txBox="1">
            <a:spLocks noChangeArrowheads="1"/>
          </p:cNvSpPr>
          <p:nvPr/>
        </p:nvSpPr>
        <p:spPr bwMode="auto">
          <a:xfrm>
            <a:off x="395288" y="3933825"/>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ClrTx/>
              <a:buSzTx/>
              <a:buFontTx/>
              <a:buNone/>
            </a:pPr>
            <a:r>
              <a:rPr lang="el-GR" altLang="en-CN" sz="2400" i="1">
                <a:cs typeface="Arial" panose="020B0604020202020204" pitchFamily="34" charset="0"/>
              </a:rPr>
              <a:t>η</a:t>
            </a:r>
          </a:p>
        </p:txBody>
      </p:sp>
      <p:sp>
        <p:nvSpPr>
          <p:cNvPr id="44040" name="Text Box 9">
            <a:extLst>
              <a:ext uri="{FF2B5EF4-FFF2-40B4-BE49-F238E27FC236}">
                <a16:creationId xmlns:a16="http://schemas.microsoft.com/office/drawing/2014/main" id="{D7ED3D6A-FA4A-394D-99DE-7571FE5A2570}"/>
              </a:ext>
            </a:extLst>
          </p:cNvPr>
          <p:cNvSpPr txBox="1">
            <a:spLocks noChangeArrowheads="1"/>
          </p:cNvSpPr>
          <p:nvPr/>
        </p:nvSpPr>
        <p:spPr bwMode="auto">
          <a:xfrm>
            <a:off x="4572000" y="3860800"/>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ClrTx/>
              <a:buSzTx/>
              <a:buFontTx/>
              <a:buNone/>
            </a:pPr>
            <a:r>
              <a:rPr lang="el-GR" altLang="en-CN" sz="2400" i="1">
                <a:cs typeface="Arial" panose="020B0604020202020204" pitchFamily="34" charset="0"/>
              </a:rPr>
              <a:t>μ</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7" name="Picture 11">
            <a:extLst>
              <a:ext uri="{FF2B5EF4-FFF2-40B4-BE49-F238E27FC236}">
                <a16:creationId xmlns:a16="http://schemas.microsoft.com/office/drawing/2014/main" id="{9DF47719-8B0B-F84B-BE1E-371296C7FF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3438" y="2495550"/>
            <a:ext cx="3744912" cy="3662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58" name="Picture 10">
            <a:extLst>
              <a:ext uri="{FF2B5EF4-FFF2-40B4-BE49-F238E27FC236}">
                <a16:creationId xmlns:a16="http://schemas.microsoft.com/office/drawing/2014/main" id="{84B36DD9-C28A-5541-B115-08808FD9D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750" y="2459038"/>
            <a:ext cx="3744913" cy="3662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932" name="Rectangle 4">
            <a:extLst>
              <a:ext uri="{FF2B5EF4-FFF2-40B4-BE49-F238E27FC236}">
                <a16:creationId xmlns:a16="http://schemas.microsoft.com/office/drawing/2014/main" id="{540E240E-59DF-174B-9AF3-6E2B22893718}"/>
              </a:ext>
            </a:extLst>
          </p:cNvPr>
          <p:cNvSpPr>
            <a:spLocks noGrp="1" noChangeArrowheads="1"/>
          </p:cNvSpPr>
          <p:nvPr>
            <p:ph type="title"/>
          </p:nvPr>
        </p:nvSpPr>
        <p:spPr/>
        <p:txBody>
          <a:bodyPr/>
          <a:lstStyle/>
          <a:p>
            <a:pPr eaLnBrk="1" hangingPunct="1">
              <a:defRPr/>
            </a:pPr>
            <a:r>
              <a:rPr lang="en-NZ">
                <a:cs typeface="+mj-cs"/>
              </a:rPr>
              <a:t>Logistic (Binomial) model</a:t>
            </a:r>
            <a:endParaRPr lang="en-GB">
              <a:cs typeface="+mj-cs"/>
            </a:endParaRPr>
          </a:p>
        </p:txBody>
      </p:sp>
      <p:sp>
        <p:nvSpPr>
          <p:cNvPr id="252933" name="Rectangle 5">
            <a:extLst>
              <a:ext uri="{FF2B5EF4-FFF2-40B4-BE49-F238E27FC236}">
                <a16:creationId xmlns:a16="http://schemas.microsoft.com/office/drawing/2014/main" id="{9074ACA5-80AB-9E44-9497-550A3FEF7702}"/>
              </a:ext>
            </a:extLst>
          </p:cNvPr>
          <p:cNvSpPr>
            <a:spLocks noGrp="1" noChangeArrowheads="1"/>
          </p:cNvSpPr>
          <p:nvPr>
            <p:ph type="body" idx="1"/>
          </p:nvPr>
        </p:nvSpPr>
        <p:spPr/>
        <p:txBody>
          <a:bodyPr/>
          <a:lstStyle/>
          <a:p>
            <a:pPr eaLnBrk="1" hangingPunct="1">
              <a:buFont typeface="Wingdings" charset="0"/>
              <a:buNone/>
              <a:defRPr/>
            </a:pPr>
            <a:r>
              <a:rPr lang="en-GB" sz="2400" i="1" dirty="0">
                <a:cs typeface="+mn-cs"/>
                <a:sym typeface="Symbol" charset="0"/>
              </a:rPr>
              <a:t>   </a:t>
            </a:r>
            <a:r>
              <a:rPr lang="en-GB" sz="2400" dirty="0">
                <a:cs typeface="+mn-cs"/>
              </a:rPr>
              <a:t> = </a:t>
            </a:r>
            <a:r>
              <a:rPr lang="en-GB" sz="2400" dirty="0" err="1">
                <a:cs typeface="+mn-cs"/>
              </a:rPr>
              <a:t>ln</a:t>
            </a:r>
            <a:r>
              <a:rPr lang="en-GB" sz="2400" dirty="0">
                <a:cs typeface="+mn-cs"/>
              </a:rPr>
              <a:t>(</a:t>
            </a:r>
            <a:r>
              <a:rPr lang="en-GB" sz="2400" i="1" dirty="0">
                <a:cs typeface="+mn-cs"/>
              </a:rPr>
              <a:t>p</a:t>
            </a:r>
            <a:r>
              <a:rPr lang="en-GB" sz="2400" dirty="0">
                <a:cs typeface="+mn-cs"/>
              </a:rPr>
              <a:t> / (1-</a:t>
            </a:r>
            <a:r>
              <a:rPr lang="en-GB" sz="2400" i="1" dirty="0">
                <a:cs typeface="+mn-cs"/>
              </a:rPr>
              <a:t>p</a:t>
            </a:r>
            <a:r>
              <a:rPr lang="en-GB" sz="2400" dirty="0">
                <a:cs typeface="+mn-cs"/>
              </a:rPr>
              <a:t>)) = a + </a:t>
            </a:r>
            <a:r>
              <a:rPr lang="en-GB" sz="2400" dirty="0" err="1">
                <a:cs typeface="+mn-cs"/>
              </a:rPr>
              <a:t>bX</a:t>
            </a:r>
            <a:r>
              <a:rPr lang="en-GB" sz="2400" dirty="0">
                <a:cs typeface="+mn-cs"/>
              </a:rPr>
              <a:t>  	       </a:t>
            </a:r>
            <a:r>
              <a:rPr lang="en-GB" sz="2400" i="1" dirty="0">
                <a:cs typeface="+mn-cs"/>
              </a:rPr>
              <a:t>p</a:t>
            </a:r>
            <a:r>
              <a:rPr lang="en-GB" sz="2400" dirty="0">
                <a:cs typeface="+mn-cs"/>
              </a:rPr>
              <a:t> = </a:t>
            </a:r>
            <a:r>
              <a:rPr lang="en-GB" sz="2400" dirty="0" err="1">
                <a:cs typeface="+mn-cs"/>
              </a:rPr>
              <a:t>e</a:t>
            </a:r>
            <a:r>
              <a:rPr lang="en-GB" sz="2400" baseline="30000" dirty="0" err="1">
                <a:cs typeface="+mn-cs"/>
              </a:rPr>
              <a:t>a+bX</a:t>
            </a:r>
            <a:r>
              <a:rPr lang="en-GB" sz="2400" dirty="0">
                <a:cs typeface="+mn-cs"/>
              </a:rPr>
              <a:t> / (1+e</a:t>
            </a:r>
            <a:r>
              <a:rPr lang="en-GB" sz="2400" baseline="30000" dirty="0">
                <a:cs typeface="+mn-cs"/>
              </a:rPr>
              <a:t>a+</a:t>
            </a:r>
            <a:r>
              <a:rPr lang="en-GB" baseline="30000" dirty="0">
                <a:cs typeface="+mn-cs"/>
              </a:rPr>
              <a:t>bX</a:t>
            </a:r>
            <a:r>
              <a:rPr lang="en-GB" dirty="0">
                <a:cs typeface="+mn-cs"/>
              </a:rPr>
              <a:t>)  </a:t>
            </a:r>
          </a:p>
        </p:txBody>
      </p:sp>
      <p:sp>
        <p:nvSpPr>
          <p:cNvPr id="45061" name="Text Box 6">
            <a:extLst>
              <a:ext uri="{FF2B5EF4-FFF2-40B4-BE49-F238E27FC236}">
                <a16:creationId xmlns:a16="http://schemas.microsoft.com/office/drawing/2014/main" id="{1027B3FE-C666-6849-99D5-57A89BD73C4E}"/>
              </a:ext>
            </a:extLst>
          </p:cNvPr>
          <p:cNvSpPr txBox="1">
            <a:spLocks noChangeArrowheads="1"/>
          </p:cNvSpPr>
          <p:nvPr/>
        </p:nvSpPr>
        <p:spPr bwMode="auto">
          <a:xfrm>
            <a:off x="2051050" y="5661025"/>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pPr>
            <a:r>
              <a:rPr lang="en-NZ" altLang="en-CN" sz="2400" i="1"/>
              <a:t>x</a:t>
            </a:r>
            <a:endParaRPr lang="en-GB" altLang="en-CN" sz="2400" i="1"/>
          </a:p>
        </p:txBody>
      </p:sp>
      <p:sp>
        <p:nvSpPr>
          <p:cNvPr id="45062" name="Text Box 7">
            <a:extLst>
              <a:ext uri="{FF2B5EF4-FFF2-40B4-BE49-F238E27FC236}">
                <a16:creationId xmlns:a16="http://schemas.microsoft.com/office/drawing/2014/main" id="{04D10D63-2438-7F4F-A470-7AB50D057B04}"/>
              </a:ext>
            </a:extLst>
          </p:cNvPr>
          <p:cNvSpPr txBox="1">
            <a:spLocks noChangeArrowheads="1"/>
          </p:cNvSpPr>
          <p:nvPr/>
        </p:nvSpPr>
        <p:spPr bwMode="auto">
          <a:xfrm>
            <a:off x="6227763" y="5661025"/>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pPr>
            <a:r>
              <a:rPr lang="en-NZ" altLang="en-CN" sz="2400" i="1"/>
              <a:t>x</a:t>
            </a:r>
            <a:endParaRPr lang="en-GB" altLang="en-CN" sz="2400" i="1"/>
          </a:p>
        </p:txBody>
      </p:sp>
      <p:sp>
        <p:nvSpPr>
          <p:cNvPr id="45063" name="Text Box 8">
            <a:extLst>
              <a:ext uri="{FF2B5EF4-FFF2-40B4-BE49-F238E27FC236}">
                <a16:creationId xmlns:a16="http://schemas.microsoft.com/office/drawing/2014/main" id="{7AFA6684-C6F8-D140-A45E-9E97A2D16BCC}"/>
              </a:ext>
            </a:extLst>
          </p:cNvPr>
          <p:cNvSpPr txBox="1">
            <a:spLocks noChangeArrowheads="1"/>
          </p:cNvSpPr>
          <p:nvPr/>
        </p:nvSpPr>
        <p:spPr bwMode="auto">
          <a:xfrm>
            <a:off x="395288" y="3933825"/>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ClrTx/>
              <a:buSzTx/>
              <a:buFontTx/>
              <a:buNone/>
            </a:pPr>
            <a:r>
              <a:rPr lang="el-GR" altLang="en-CN" sz="2400" i="1">
                <a:cs typeface="Arial" panose="020B0604020202020204" pitchFamily="34" charset="0"/>
              </a:rPr>
              <a:t>η</a:t>
            </a:r>
          </a:p>
        </p:txBody>
      </p:sp>
      <p:sp>
        <p:nvSpPr>
          <p:cNvPr id="45064" name="Text Box 9">
            <a:extLst>
              <a:ext uri="{FF2B5EF4-FFF2-40B4-BE49-F238E27FC236}">
                <a16:creationId xmlns:a16="http://schemas.microsoft.com/office/drawing/2014/main" id="{BE2EBF67-3012-8549-90F7-EF503121F903}"/>
              </a:ext>
            </a:extLst>
          </p:cNvPr>
          <p:cNvSpPr txBox="1">
            <a:spLocks noChangeArrowheads="1"/>
          </p:cNvSpPr>
          <p:nvPr/>
        </p:nvSpPr>
        <p:spPr bwMode="auto">
          <a:xfrm>
            <a:off x="4572000" y="3860800"/>
            <a:ext cx="720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ClrTx/>
              <a:buSzTx/>
              <a:buFontTx/>
              <a:buNone/>
            </a:pPr>
            <a:r>
              <a:rPr lang="el-GR" altLang="en-CN" sz="2400" i="1">
                <a:cs typeface="Arial" panose="020B0604020202020204" pitchFamily="34" charset="0"/>
              </a:rPr>
              <a:t>μ</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847510E5-08C5-3645-AF5A-51AE1C1F74BC}"/>
              </a:ext>
            </a:extLst>
          </p:cNvPr>
          <p:cNvSpPr>
            <a:spLocks noGrp="1" noChangeArrowheads="1"/>
          </p:cNvSpPr>
          <p:nvPr>
            <p:ph type="title"/>
          </p:nvPr>
        </p:nvSpPr>
        <p:spPr>
          <a:xfrm>
            <a:off x="755650" y="2349500"/>
            <a:ext cx="7543800" cy="1295400"/>
          </a:xfrm>
        </p:spPr>
        <p:txBody>
          <a:bodyPr/>
          <a:lstStyle/>
          <a:p>
            <a:r>
              <a:rPr lang="en-US" altLang="en-CN" sz="4400" b="0">
                <a:solidFill>
                  <a:srgbClr val="FFFFFF"/>
                </a:solidFill>
              </a:rPr>
              <a:t>Example 2.1 Continued..</a:t>
            </a:r>
            <a:br>
              <a:rPr lang="en-US" altLang="en-CN" sz="4400" b="0">
                <a:solidFill>
                  <a:srgbClr val="FFFFFF"/>
                </a:solidFill>
              </a:rPr>
            </a:br>
            <a:r>
              <a:rPr lang="en-US" altLang="en-CN" sz="4400" b="0">
                <a:solidFill>
                  <a:srgbClr val="FFFFFF"/>
                </a:solidFill>
              </a:rPr>
              <a:t>Predictions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11F23DEF-0CC7-F94F-9C1F-94D7F99A10EA}"/>
              </a:ext>
            </a:extLst>
          </p:cNvPr>
          <p:cNvSpPr>
            <a:spLocks noGrp="1" noChangeArrowheads="1"/>
          </p:cNvSpPr>
          <p:nvPr>
            <p:ph type="title"/>
          </p:nvPr>
        </p:nvSpPr>
        <p:spPr/>
        <p:txBody>
          <a:bodyPr/>
          <a:lstStyle/>
          <a:p>
            <a:pPr eaLnBrk="1" hangingPunct="1">
              <a:defRPr/>
            </a:pPr>
            <a:r>
              <a:rPr lang="en-NZ" dirty="0">
                <a:cs typeface="+mj-cs"/>
              </a:rPr>
              <a:t>Maximum likelihood estimation</a:t>
            </a:r>
            <a:endParaRPr lang="en-GB" dirty="0">
              <a:cs typeface="+mj-cs"/>
            </a:endParaRPr>
          </a:p>
        </p:txBody>
      </p:sp>
      <p:sp>
        <p:nvSpPr>
          <p:cNvPr id="2" name="Content Placeholder 1">
            <a:extLst>
              <a:ext uri="{FF2B5EF4-FFF2-40B4-BE49-F238E27FC236}">
                <a16:creationId xmlns:a16="http://schemas.microsoft.com/office/drawing/2014/main" id="{805D0615-B8AA-294B-94CC-F3DAFE6113E4}"/>
              </a:ext>
            </a:extLst>
          </p:cNvPr>
          <p:cNvSpPr>
            <a:spLocks noGrp="1"/>
          </p:cNvSpPr>
          <p:nvPr>
            <p:ph idx="1"/>
          </p:nvPr>
        </p:nvSpPr>
        <p:spPr>
          <a:xfrm>
            <a:off x="468313" y="2565400"/>
            <a:ext cx="8229600" cy="2428875"/>
          </a:xfrm>
        </p:spPr>
        <p:txBody>
          <a:bodyPr/>
          <a:lstStyle/>
          <a:p>
            <a:pPr marL="0" indent="0">
              <a:buFont typeface="Wingdings" charset="0"/>
              <a:buNone/>
              <a:defRPr/>
            </a:pPr>
            <a:endParaRPr lang="en-US" dirty="0"/>
          </a:p>
          <a:p>
            <a:pPr>
              <a:buFont typeface="Wingdings" charset="0"/>
              <a:buChar char="l"/>
              <a:defRPr/>
            </a:pPr>
            <a:r>
              <a:rPr lang="en-US" dirty="0"/>
              <a:t>Understanding how parameters are found in GLMs.</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81387FB8-FC89-FA4F-AA83-EC1355EDA7C3}"/>
              </a:ext>
            </a:extLst>
          </p:cNvPr>
          <p:cNvSpPr>
            <a:spLocks noGrp="1" noChangeArrowheads="1"/>
          </p:cNvSpPr>
          <p:nvPr>
            <p:ph type="title"/>
          </p:nvPr>
        </p:nvSpPr>
        <p:spPr>
          <a:xfrm>
            <a:off x="107950" y="115888"/>
            <a:ext cx="7858125" cy="1295400"/>
          </a:xfrm>
        </p:spPr>
        <p:txBody>
          <a:bodyPr/>
          <a:lstStyle/>
          <a:p>
            <a:pPr algn="ctr" eaLnBrk="1" hangingPunct="1">
              <a:defRPr/>
            </a:pPr>
            <a:r>
              <a:rPr lang="en-NZ" dirty="0">
                <a:cs typeface="+mj-cs"/>
              </a:rPr>
              <a:t>Maximum Likelihood Estimation (MLE)</a:t>
            </a:r>
            <a:endParaRPr lang="en-GB" dirty="0">
              <a:cs typeface="+mj-cs"/>
            </a:endParaRPr>
          </a:p>
        </p:txBody>
      </p:sp>
      <p:sp>
        <p:nvSpPr>
          <p:cNvPr id="48130" name="Content Placeholder 1">
            <a:extLst>
              <a:ext uri="{FF2B5EF4-FFF2-40B4-BE49-F238E27FC236}">
                <a16:creationId xmlns:a16="http://schemas.microsoft.com/office/drawing/2014/main" id="{FC70EEBF-CF26-3845-89E2-C91BFE14CC0F}"/>
              </a:ext>
            </a:extLst>
          </p:cNvPr>
          <p:cNvSpPr>
            <a:spLocks noGrp="1" noChangeArrowheads="1"/>
          </p:cNvSpPr>
          <p:nvPr>
            <p:ph idx="1"/>
          </p:nvPr>
        </p:nvSpPr>
        <p:spPr>
          <a:xfrm>
            <a:off x="468313" y="2060575"/>
            <a:ext cx="8229600" cy="4537075"/>
          </a:xfrm>
        </p:spPr>
        <p:txBody>
          <a:bodyPr/>
          <a:lstStyle/>
          <a:p>
            <a:r>
              <a:rPr lang="en-US" altLang="en-CN" sz="2400" dirty="0"/>
              <a:t>Before going further we need to introduce the concept of maximum likelihood estimation</a:t>
            </a:r>
          </a:p>
          <a:p>
            <a:pPr>
              <a:buFont typeface="Wingdings" pitchFamily="2" charset="2"/>
              <a:buNone/>
            </a:pPr>
            <a:endParaRPr lang="en-US" altLang="en-CN" sz="1000" dirty="0"/>
          </a:p>
          <a:p>
            <a:r>
              <a:rPr lang="en-US" altLang="en-CN" sz="2400" dirty="0"/>
              <a:t>Maximum likelihood estimation is an alternative way of estimating the β</a:t>
            </a:r>
            <a:r>
              <a:rPr lang="en-US" altLang="en-CN" sz="2400" baseline="-25000" dirty="0"/>
              <a:t>i</a:t>
            </a:r>
            <a:r>
              <a:rPr lang="en-US" altLang="en-US" sz="2400" dirty="0"/>
              <a:t>’</a:t>
            </a:r>
            <a:r>
              <a:rPr lang="en-US" altLang="en-CN" sz="2400" dirty="0"/>
              <a:t>s and σ</a:t>
            </a:r>
            <a:r>
              <a:rPr lang="en-US" altLang="en-CN" sz="2400" baseline="30000" dirty="0"/>
              <a:t>2</a:t>
            </a:r>
            <a:endParaRPr lang="en-US" altLang="en-CN" sz="2400" dirty="0"/>
          </a:p>
          <a:p>
            <a:endParaRPr lang="en-US" altLang="en-CN" sz="1000" dirty="0"/>
          </a:p>
          <a:p>
            <a:r>
              <a:rPr lang="en-US" altLang="en-CN" sz="2400" dirty="0"/>
              <a:t>In the first lecture we looked at least squares estimation:</a:t>
            </a:r>
          </a:p>
          <a:p>
            <a:endParaRPr lang="en-US" altLang="en-CN" sz="2400" dirty="0"/>
          </a:p>
          <a:p>
            <a:endParaRPr lang="en-US" altLang="en-CN" sz="2400" dirty="0"/>
          </a:p>
          <a:p>
            <a:endParaRPr lang="en-US" altLang="en-CN" sz="1000" dirty="0"/>
          </a:p>
          <a:p>
            <a:r>
              <a:rPr lang="en-US" altLang="en-CN" sz="2400" dirty="0"/>
              <a:t>Least squares works for linear models with normally-distributed  error; it</a:t>
            </a:r>
            <a:r>
              <a:rPr lang="en-US" altLang="en-US" sz="2400" dirty="0"/>
              <a:t>’</a:t>
            </a:r>
            <a:r>
              <a:rPr lang="en-US" altLang="en-CN" sz="2400" dirty="0"/>
              <a:t>s not efficient for alternative distributions</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000BBC6C-F97E-E648-87F4-22D677442316}"/>
                  </a:ext>
                </a:extLst>
              </p:cNvPr>
              <p:cNvSpPr/>
              <p:nvPr/>
            </p:nvSpPr>
            <p:spPr>
              <a:xfrm>
                <a:off x="1964671" y="4329112"/>
                <a:ext cx="5236883" cy="126624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CN" sz="2800" i="1">
                          <a:latin typeface="Cambria Math" panose="02040503050406030204" pitchFamily="18" charset="0"/>
                        </a:rPr>
                        <m:t>𝑀𝑖𝑛</m:t>
                      </m:r>
                      <m:nary>
                        <m:naryPr>
                          <m:chr m:val="∑"/>
                          <m:limLoc m:val="undOvr"/>
                          <m:ctrlPr>
                            <a:rPr lang="en-CN" sz="2800" i="1">
                              <a:latin typeface="Cambria Math" panose="02040503050406030204" pitchFamily="18" charset="0"/>
                            </a:rPr>
                          </m:ctrlPr>
                        </m:naryPr>
                        <m:sub>
                          <m:r>
                            <a:rPr lang="en-CN" sz="2800" i="0">
                              <a:latin typeface="Cambria Math" panose="02040503050406030204" pitchFamily="18" charset="0"/>
                            </a:rPr>
                            <m:t>1</m:t>
                          </m:r>
                        </m:sub>
                        <m:sup>
                          <m:r>
                            <a:rPr lang="en-CN" sz="2800" i="1">
                              <a:latin typeface="Cambria Math" panose="02040503050406030204" pitchFamily="18" charset="0"/>
                            </a:rPr>
                            <m:t>𝑛</m:t>
                          </m:r>
                        </m:sup>
                        <m:e>
                          <m:sSup>
                            <m:sSupPr>
                              <m:ctrlPr>
                                <a:rPr lang="en-CN" sz="2800" i="1">
                                  <a:solidFill>
                                    <a:srgbClr val="836967"/>
                                  </a:solidFill>
                                  <a:latin typeface="Cambria Math" panose="02040503050406030204" pitchFamily="18" charset="0"/>
                                </a:rPr>
                              </m:ctrlPr>
                            </m:sSupPr>
                            <m:e>
                              <m:d>
                                <m:dPr>
                                  <m:ctrlPr>
                                    <a:rPr lang="en-CN" sz="2800" i="1">
                                      <a:solidFill>
                                        <a:srgbClr val="836967"/>
                                      </a:solidFill>
                                      <a:latin typeface="Cambria Math" panose="02040503050406030204" pitchFamily="18" charset="0"/>
                                    </a:rPr>
                                  </m:ctrlPr>
                                </m:dPr>
                                <m:e>
                                  <m:sSub>
                                    <m:sSubPr>
                                      <m:ctrlPr>
                                        <a:rPr lang="en-CN" sz="2800" i="1">
                                          <a:solidFill>
                                            <a:srgbClr val="836967"/>
                                          </a:solidFill>
                                          <a:latin typeface="Cambria Math" panose="02040503050406030204" pitchFamily="18" charset="0"/>
                                        </a:rPr>
                                      </m:ctrlPr>
                                    </m:sSubPr>
                                    <m:e>
                                      <m:r>
                                        <a:rPr lang="en-CN" sz="2800" i="1">
                                          <a:latin typeface="Cambria Math" panose="02040503050406030204" pitchFamily="18" charset="0"/>
                                        </a:rPr>
                                        <m:t>𝑦</m:t>
                                      </m:r>
                                    </m:e>
                                    <m:sub>
                                      <m:r>
                                        <a:rPr lang="en-CN" sz="2800" i="1">
                                          <a:latin typeface="Cambria Math" panose="02040503050406030204" pitchFamily="18" charset="0"/>
                                        </a:rPr>
                                        <m:t>𝑖</m:t>
                                      </m:r>
                                    </m:sub>
                                  </m:sSub>
                                  <m:r>
                                    <a:rPr lang="en-CN" sz="2800" i="0">
                                      <a:latin typeface="Cambria Math" panose="02040503050406030204" pitchFamily="18" charset="0"/>
                                    </a:rPr>
                                    <m:t>− </m:t>
                                  </m:r>
                                  <m:sSub>
                                    <m:sSubPr>
                                      <m:ctrlPr>
                                        <a:rPr lang="en-CN" sz="2800" i="1">
                                          <a:solidFill>
                                            <a:srgbClr val="836967"/>
                                          </a:solidFill>
                                          <a:latin typeface="Cambria Math" panose="02040503050406030204" pitchFamily="18" charset="0"/>
                                        </a:rPr>
                                      </m:ctrlPr>
                                    </m:sSubPr>
                                    <m:e>
                                      <m:acc>
                                        <m:accPr>
                                          <m:chr m:val="̂"/>
                                          <m:ctrlPr>
                                            <a:rPr lang="en-CN" sz="2800" i="1">
                                              <a:solidFill>
                                                <a:srgbClr val="836967"/>
                                              </a:solidFill>
                                              <a:latin typeface="Cambria Math" panose="02040503050406030204" pitchFamily="18" charset="0"/>
                                            </a:rPr>
                                          </m:ctrlPr>
                                        </m:accPr>
                                        <m:e>
                                          <m:r>
                                            <a:rPr lang="en-CN" sz="2800" i="1">
                                              <a:latin typeface="Cambria Math" panose="02040503050406030204" pitchFamily="18" charset="0"/>
                                            </a:rPr>
                                            <m:t>𝑦</m:t>
                                          </m:r>
                                        </m:e>
                                      </m:acc>
                                    </m:e>
                                    <m:sub>
                                      <m:r>
                                        <a:rPr lang="en-CN" sz="2800" i="1">
                                          <a:latin typeface="Cambria Math" panose="02040503050406030204" pitchFamily="18" charset="0"/>
                                        </a:rPr>
                                        <m:t>𝑖</m:t>
                                      </m:r>
                                    </m:sub>
                                  </m:sSub>
                                </m:e>
                              </m:d>
                            </m:e>
                            <m:sup>
                              <m:r>
                                <a:rPr lang="en-CN" sz="2800" i="0">
                                  <a:latin typeface="Cambria Math" panose="02040503050406030204" pitchFamily="18" charset="0"/>
                                </a:rPr>
                                <m:t>2</m:t>
                              </m:r>
                            </m:sup>
                          </m:sSup>
                          <m:r>
                            <a:rPr lang="en-CN" sz="2800" i="0">
                              <a:latin typeface="Cambria Math" panose="02040503050406030204" pitchFamily="18" charset="0"/>
                            </a:rPr>
                            <m:t> </m:t>
                          </m:r>
                        </m:e>
                      </m:nary>
                      <m:r>
                        <a:rPr lang="en-CN" sz="2800" i="0">
                          <a:latin typeface="Cambria Math" panose="02040503050406030204" pitchFamily="18" charset="0"/>
                        </a:rPr>
                        <m:t>=</m:t>
                      </m:r>
                      <m:r>
                        <a:rPr lang="en-CN" sz="2800" i="1">
                          <a:latin typeface="Cambria Math" panose="02040503050406030204" pitchFamily="18" charset="0"/>
                        </a:rPr>
                        <m:t>𝑀𝑖𝑛</m:t>
                      </m:r>
                      <m:nary>
                        <m:naryPr>
                          <m:chr m:val="∑"/>
                          <m:limLoc m:val="undOvr"/>
                          <m:ctrlPr>
                            <a:rPr lang="en-CN" sz="2800" i="1">
                              <a:latin typeface="Cambria Math" panose="02040503050406030204" pitchFamily="18" charset="0"/>
                            </a:rPr>
                          </m:ctrlPr>
                        </m:naryPr>
                        <m:sub>
                          <m:r>
                            <a:rPr lang="en-CN" sz="2800" i="0">
                              <a:latin typeface="Cambria Math" panose="02040503050406030204" pitchFamily="18" charset="0"/>
                            </a:rPr>
                            <m:t>1</m:t>
                          </m:r>
                        </m:sub>
                        <m:sup>
                          <m:r>
                            <a:rPr lang="en-CN" sz="2800" i="1">
                              <a:latin typeface="Cambria Math" panose="02040503050406030204" pitchFamily="18" charset="0"/>
                            </a:rPr>
                            <m:t>𝑛</m:t>
                          </m:r>
                        </m:sup>
                        <m:e>
                          <m:sSup>
                            <m:sSupPr>
                              <m:ctrlPr>
                                <a:rPr lang="en-CN" sz="2800" i="1">
                                  <a:solidFill>
                                    <a:srgbClr val="836967"/>
                                  </a:solidFill>
                                  <a:latin typeface="Cambria Math" panose="02040503050406030204" pitchFamily="18" charset="0"/>
                                </a:rPr>
                              </m:ctrlPr>
                            </m:sSupPr>
                            <m:e>
                              <m:r>
                                <a:rPr lang="en-CN" sz="2800" i="1">
                                  <a:latin typeface="Cambria Math" panose="02040503050406030204" pitchFamily="18" charset="0"/>
                                </a:rPr>
                                <m:t>𝜀</m:t>
                              </m:r>
                            </m:e>
                            <m:sup>
                              <m:r>
                                <a:rPr lang="en-CN" sz="2800" i="0">
                                  <a:latin typeface="Cambria Math" panose="02040503050406030204" pitchFamily="18" charset="0"/>
                                </a:rPr>
                                <m:t>2</m:t>
                              </m:r>
                            </m:sup>
                          </m:sSup>
                          <m:r>
                            <a:rPr lang="en-CN" sz="2800" i="0">
                              <a:latin typeface="Cambria Math" panose="02040503050406030204" pitchFamily="18" charset="0"/>
                            </a:rPr>
                            <m:t> </m:t>
                          </m:r>
                        </m:e>
                      </m:nary>
                    </m:oMath>
                  </m:oMathPara>
                </a14:m>
                <a:endParaRPr lang="en-CN" sz="2800" dirty="0"/>
              </a:p>
            </p:txBody>
          </p:sp>
        </mc:Choice>
        <mc:Fallback xmlns="">
          <p:sp>
            <p:nvSpPr>
              <p:cNvPr id="2" name="Rectangle 1">
                <a:extLst>
                  <a:ext uri="{FF2B5EF4-FFF2-40B4-BE49-F238E27FC236}">
                    <a16:creationId xmlns:a16="http://schemas.microsoft.com/office/drawing/2014/main" id="{000BBC6C-F97E-E648-87F4-22D677442316}"/>
                  </a:ext>
                </a:extLst>
              </p:cNvPr>
              <p:cNvSpPr>
                <a:spLocks noRot="1" noChangeAspect="1" noMove="1" noResize="1" noEditPoints="1" noAdjustHandles="1" noChangeArrowheads="1" noChangeShapeType="1" noTextEdit="1"/>
              </p:cNvSpPr>
              <p:nvPr/>
            </p:nvSpPr>
            <p:spPr>
              <a:xfrm>
                <a:off x="1964671" y="4329112"/>
                <a:ext cx="5236883" cy="1266244"/>
              </a:xfrm>
              <a:prstGeom prst="rect">
                <a:avLst/>
              </a:prstGeom>
              <a:blipFill>
                <a:blip r:embed="rId2"/>
                <a:stretch>
                  <a:fillRect l="-9443" t="-105941" r="-4600" b="-162376"/>
                </a:stretch>
              </a:blipFill>
            </p:spPr>
            <p:txBody>
              <a:bodyPr/>
              <a:lstStyle/>
              <a:p>
                <a:r>
                  <a:rPr lang="en-CN">
                    <a:noFill/>
                  </a:rPr>
                  <a:t> </a:t>
                </a:r>
              </a:p>
            </p:txBody>
          </p:sp>
        </mc:Fallback>
      </mc:AlternateContent>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CD3A7581-932F-4D4C-B8E9-B5B1C2FC6C18}"/>
              </a:ext>
            </a:extLst>
          </p:cNvPr>
          <p:cNvSpPr>
            <a:spLocks noGrp="1" noChangeArrowheads="1"/>
          </p:cNvSpPr>
          <p:nvPr>
            <p:ph type="title"/>
          </p:nvPr>
        </p:nvSpPr>
        <p:spPr>
          <a:xfrm>
            <a:off x="107950" y="115888"/>
            <a:ext cx="7858125" cy="1295400"/>
          </a:xfrm>
        </p:spPr>
        <p:txBody>
          <a:bodyPr/>
          <a:lstStyle/>
          <a:p>
            <a:pPr algn="ctr" eaLnBrk="1" hangingPunct="1">
              <a:defRPr/>
            </a:pPr>
            <a:r>
              <a:rPr lang="en-NZ" dirty="0">
                <a:cs typeface="+mj-cs"/>
              </a:rPr>
              <a:t>Maximum Likelihood Estimation (MLE)</a:t>
            </a:r>
            <a:endParaRPr lang="en-GB" dirty="0">
              <a:cs typeface="+mj-cs"/>
            </a:endParaRPr>
          </a:p>
        </p:txBody>
      </p:sp>
      <p:sp>
        <p:nvSpPr>
          <p:cNvPr id="49154" name="Content Placeholder 1">
            <a:extLst>
              <a:ext uri="{FF2B5EF4-FFF2-40B4-BE49-F238E27FC236}">
                <a16:creationId xmlns:a16="http://schemas.microsoft.com/office/drawing/2014/main" id="{F46B6507-36C2-7E4B-B3C6-704824182BFB}"/>
              </a:ext>
            </a:extLst>
          </p:cNvPr>
          <p:cNvSpPr>
            <a:spLocks noGrp="1" noChangeArrowheads="1"/>
          </p:cNvSpPr>
          <p:nvPr>
            <p:ph idx="1"/>
          </p:nvPr>
        </p:nvSpPr>
        <p:spPr>
          <a:xfrm>
            <a:off x="468313" y="2292350"/>
            <a:ext cx="5329237" cy="4535488"/>
          </a:xfrm>
        </p:spPr>
        <p:txBody>
          <a:bodyPr/>
          <a:lstStyle/>
          <a:p>
            <a:r>
              <a:rPr lang="en-US" altLang="en-CN" sz="2400" dirty="0"/>
              <a:t>MLE uses:</a:t>
            </a:r>
          </a:p>
          <a:p>
            <a:pPr lvl="1"/>
            <a:r>
              <a:rPr lang="en-US" altLang="en-CN" sz="2000" dirty="0"/>
              <a:t>the data information (</a:t>
            </a:r>
            <a:r>
              <a:rPr lang="en-US" altLang="en-CN" sz="2000" b="1" dirty="0"/>
              <a:t>y</a:t>
            </a:r>
            <a:r>
              <a:rPr lang="en-US" altLang="en-CN" sz="2000" dirty="0"/>
              <a:t>, </a:t>
            </a:r>
            <a:r>
              <a:rPr lang="en-US" altLang="en-CN" sz="2000" b="1" dirty="0"/>
              <a:t>X</a:t>
            </a:r>
            <a:r>
              <a:rPr lang="en-US" altLang="en-CN" sz="2000" dirty="0"/>
              <a:t>), </a:t>
            </a:r>
          </a:p>
          <a:p>
            <a:pPr lvl="1"/>
            <a:r>
              <a:rPr lang="en-US" altLang="en-CN" sz="2000" dirty="0"/>
              <a:t>the model formulation (</a:t>
            </a:r>
            <a:r>
              <a:rPr lang="en-GB" altLang="en-CN" sz="2000" b="1" i="1" dirty="0"/>
              <a:t>y</a:t>
            </a:r>
            <a:r>
              <a:rPr lang="en-GB" altLang="en-CN" sz="2000" i="1" dirty="0"/>
              <a:t> =  </a:t>
            </a:r>
            <a:r>
              <a:rPr lang="en-GB" altLang="en-CN" sz="2000" b="1" i="1" dirty="0"/>
              <a:t>Xβ</a:t>
            </a:r>
            <a:r>
              <a:rPr lang="en-GB" altLang="en-CN" sz="2000" i="1" dirty="0"/>
              <a:t> +  </a:t>
            </a:r>
            <a:r>
              <a:rPr lang="en-GB" altLang="en-CN" sz="2000" b="1" i="1" dirty="0" err="1"/>
              <a:t>ε</a:t>
            </a:r>
            <a:r>
              <a:rPr lang="en-GB" altLang="en-CN" sz="2000" b="1" i="1" dirty="0"/>
              <a:t>)</a:t>
            </a:r>
            <a:endParaRPr lang="en-GB" altLang="en-CN" sz="2000" dirty="0"/>
          </a:p>
          <a:p>
            <a:pPr lvl="1"/>
            <a:r>
              <a:rPr lang="en-US" altLang="en-CN" sz="2000" dirty="0"/>
              <a:t>a probability density function f(</a:t>
            </a:r>
            <a:r>
              <a:rPr lang="en-US" altLang="en-CN" sz="2000" dirty="0" err="1"/>
              <a:t>e</a:t>
            </a:r>
            <a:r>
              <a:rPr lang="en-US" altLang="en-CN" sz="2000" baseline="-25000" dirty="0" err="1"/>
              <a:t>i</a:t>
            </a:r>
            <a:r>
              <a:rPr lang="en-US" altLang="en-CN" sz="2000" dirty="0"/>
              <a:t>) (e.g. Normal, Binomial, Poisson)</a:t>
            </a:r>
          </a:p>
          <a:p>
            <a:endParaRPr lang="en-US" altLang="en-CN" sz="1000" dirty="0"/>
          </a:p>
          <a:p>
            <a:r>
              <a:rPr lang="en-US" altLang="en-CN" sz="2000" dirty="0"/>
              <a:t>Then it constructs a product function for that data called a likelihood function L(</a:t>
            </a:r>
            <a:r>
              <a:rPr lang="en-US" altLang="en-CN" sz="2000" dirty="0" err="1"/>
              <a:t>θ</a:t>
            </a:r>
            <a:r>
              <a:rPr lang="en-US" altLang="en-CN" sz="2000" dirty="0"/>
              <a:t>), where </a:t>
            </a:r>
            <a:r>
              <a:rPr lang="en-US" altLang="en-CN" sz="2000" dirty="0" err="1"/>
              <a:t>θ</a:t>
            </a:r>
            <a:r>
              <a:rPr lang="en-US" altLang="en-CN" sz="2000" dirty="0"/>
              <a:t> are the parameters to be solved (e.g. β</a:t>
            </a:r>
            <a:r>
              <a:rPr lang="en-US" altLang="en-CN" sz="2000" baseline="-25000" dirty="0"/>
              <a:t>0</a:t>
            </a:r>
            <a:r>
              <a:rPr lang="en-US" altLang="en-CN" sz="2000" dirty="0"/>
              <a:t>, β</a:t>
            </a:r>
            <a:r>
              <a:rPr lang="en-US" altLang="en-CN" sz="2000" baseline="-25000" dirty="0"/>
              <a:t>1</a:t>
            </a:r>
            <a:r>
              <a:rPr lang="en-US" altLang="en-CN" sz="2000" dirty="0"/>
              <a:t>, </a:t>
            </a:r>
            <a:r>
              <a:rPr lang="en-US" altLang="en-CN" sz="2000" dirty="0" err="1"/>
              <a:t>σ</a:t>
            </a:r>
            <a:r>
              <a:rPr lang="en-US" altLang="en-CN" sz="2000" dirty="0"/>
              <a:t>)</a:t>
            </a:r>
          </a:p>
          <a:p>
            <a:endParaRPr lang="en-US" altLang="en-CN" sz="1000" dirty="0"/>
          </a:p>
          <a:p>
            <a:r>
              <a:rPr lang="en-US" altLang="en-CN" sz="2000" dirty="0"/>
              <a:t>Then to solve for the L(</a:t>
            </a:r>
            <a:r>
              <a:rPr lang="en-US" altLang="en-CN" sz="2000" dirty="0" err="1"/>
              <a:t>θ</a:t>
            </a:r>
            <a:r>
              <a:rPr lang="en-US" altLang="en-CN" sz="2000" dirty="0"/>
              <a:t>), it looks for the maximum value of L(</a:t>
            </a:r>
            <a:r>
              <a:rPr lang="en-US" altLang="en-CN" sz="2000" dirty="0" err="1"/>
              <a:t>θ</a:t>
            </a:r>
            <a:r>
              <a:rPr lang="en-US" altLang="en-CN" sz="2000" dirty="0"/>
              <a:t>) (the turning point), using </a:t>
            </a:r>
            <a:r>
              <a:rPr lang="en-US" altLang="en-CN" sz="2000" u="sng" dirty="0"/>
              <a:t>derivatives</a:t>
            </a:r>
            <a:r>
              <a:rPr lang="en-US" altLang="en-CN" sz="2000" dirty="0"/>
              <a:t> and numeric solutions</a:t>
            </a:r>
          </a:p>
        </p:txBody>
      </p:sp>
      <p:grpSp>
        <p:nvGrpSpPr>
          <p:cNvPr id="49155" name="Group 13">
            <a:extLst>
              <a:ext uri="{FF2B5EF4-FFF2-40B4-BE49-F238E27FC236}">
                <a16:creationId xmlns:a16="http://schemas.microsoft.com/office/drawing/2014/main" id="{FA01EF43-9D1A-7A48-94FA-1BCCD27D4B10}"/>
              </a:ext>
            </a:extLst>
          </p:cNvPr>
          <p:cNvGrpSpPr>
            <a:grpSpLocks/>
          </p:cNvGrpSpPr>
          <p:nvPr/>
        </p:nvGrpSpPr>
        <p:grpSpPr bwMode="auto">
          <a:xfrm>
            <a:off x="5797550" y="2636838"/>
            <a:ext cx="3348038" cy="3667125"/>
            <a:chOff x="5796136" y="2060848"/>
            <a:chExt cx="3347864" cy="3666852"/>
          </a:xfrm>
        </p:grpSpPr>
        <p:cxnSp>
          <p:nvCxnSpPr>
            <p:cNvPr id="5" name="Straight Connector 4">
              <a:extLst>
                <a:ext uri="{FF2B5EF4-FFF2-40B4-BE49-F238E27FC236}">
                  <a16:creationId xmlns:a16="http://schemas.microsoft.com/office/drawing/2014/main" id="{CBA23172-1A81-EA4D-8C63-1B68CF92B08A}"/>
                </a:ext>
              </a:extLst>
            </p:cNvPr>
            <p:cNvCxnSpPr/>
            <p:nvPr/>
          </p:nvCxnSpPr>
          <p:spPr>
            <a:xfrm>
              <a:off x="5796136" y="2852951"/>
              <a:ext cx="0" cy="237631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55758A90-82C8-A24A-A236-87A66577B665}"/>
                </a:ext>
              </a:extLst>
            </p:cNvPr>
            <p:cNvCxnSpPr/>
            <p:nvPr/>
          </p:nvCxnSpPr>
          <p:spPr>
            <a:xfrm flipH="1">
              <a:off x="5796136" y="5229262"/>
              <a:ext cx="2584316" cy="793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 name="Freeform 8">
              <a:extLst>
                <a:ext uri="{FF2B5EF4-FFF2-40B4-BE49-F238E27FC236}">
                  <a16:creationId xmlns:a16="http://schemas.microsoft.com/office/drawing/2014/main" id="{AF1D76AB-2656-2342-94D1-F872DED32EAB}"/>
                </a:ext>
              </a:extLst>
            </p:cNvPr>
            <p:cNvSpPr/>
            <p:nvPr/>
          </p:nvSpPr>
          <p:spPr>
            <a:xfrm>
              <a:off x="5956466" y="3289482"/>
              <a:ext cx="2501770" cy="1396896"/>
            </a:xfrm>
            <a:custGeom>
              <a:avLst/>
              <a:gdLst>
                <a:gd name="connsiteX0" fmla="*/ 0 w 2501900"/>
                <a:gd name="connsiteY0" fmla="*/ 1397039 h 1397039"/>
                <a:gd name="connsiteX1" fmla="*/ 355600 w 2501900"/>
                <a:gd name="connsiteY1" fmla="*/ 660439 h 1397039"/>
                <a:gd name="connsiteX2" fmla="*/ 914400 w 2501900"/>
                <a:gd name="connsiteY2" fmla="*/ 190539 h 1397039"/>
                <a:gd name="connsiteX3" fmla="*/ 1511300 w 2501900"/>
                <a:gd name="connsiteY3" fmla="*/ 39 h 1397039"/>
                <a:gd name="connsiteX4" fmla="*/ 2057400 w 2501900"/>
                <a:gd name="connsiteY4" fmla="*/ 203239 h 1397039"/>
                <a:gd name="connsiteX5" fmla="*/ 2501900 w 2501900"/>
                <a:gd name="connsiteY5" fmla="*/ 635039 h 1397039"/>
                <a:gd name="connsiteX6" fmla="*/ 2501900 w 2501900"/>
                <a:gd name="connsiteY6" fmla="*/ 635039 h 1397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1900" h="1397039">
                  <a:moveTo>
                    <a:pt x="0" y="1397039"/>
                  </a:moveTo>
                  <a:cubicBezTo>
                    <a:pt x="101600" y="1129280"/>
                    <a:pt x="203200" y="861522"/>
                    <a:pt x="355600" y="660439"/>
                  </a:cubicBezTo>
                  <a:cubicBezTo>
                    <a:pt x="508000" y="459356"/>
                    <a:pt x="721783" y="300606"/>
                    <a:pt x="914400" y="190539"/>
                  </a:cubicBezTo>
                  <a:cubicBezTo>
                    <a:pt x="1107017" y="80472"/>
                    <a:pt x="1320800" y="-2078"/>
                    <a:pt x="1511300" y="39"/>
                  </a:cubicBezTo>
                  <a:cubicBezTo>
                    <a:pt x="1701800" y="2156"/>
                    <a:pt x="1892300" y="97406"/>
                    <a:pt x="2057400" y="203239"/>
                  </a:cubicBezTo>
                  <a:cubicBezTo>
                    <a:pt x="2222500" y="309072"/>
                    <a:pt x="2427817" y="563072"/>
                    <a:pt x="2501900" y="635039"/>
                  </a:cubicBezTo>
                  <a:lnTo>
                    <a:pt x="2501900" y="635039"/>
                  </a:lnTo>
                </a:path>
              </a:pathLst>
            </a:custGeom>
            <a:ln>
              <a:solidFill>
                <a:srgbClr val="3366FF"/>
              </a:solidFill>
            </a:ln>
            <a:effectLst/>
          </p:spPr>
          <p:style>
            <a:lnRef idx="2">
              <a:schemeClr val="accent1"/>
            </a:lnRef>
            <a:fillRef idx="0">
              <a:schemeClr val="accent1"/>
            </a:fillRef>
            <a:effectRef idx="1">
              <a:schemeClr val="accent1"/>
            </a:effectRef>
            <a:fontRef idx="minor">
              <a:schemeClr val="tx1"/>
            </a:fontRef>
          </p:style>
          <p:txBody>
            <a:bodyPr anchor="ctr"/>
            <a:lstStyle/>
            <a:p>
              <a:pPr algn="ctr" eaLnBrk="1" hangingPunct="1">
                <a:defRPr/>
              </a:pPr>
              <a:endParaRPr lang="en-US"/>
            </a:p>
          </p:txBody>
        </p:sp>
        <p:pic>
          <p:nvPicPr>
            <p:cNvPr id="49161" name="Picture 9">
              <a:extLst>
                <a:ext uri="{FF2B5EF4-FFF2-40B4-BE49-F238E27FC236}">
                  <a16:creationId xmlns:a16="http://schemas.microsoft.com/office/drawing/2014/main" id="{622DFF1F-84EE-A944-B51F-4F597856074B}"/>
                </a:ext>
              </a:extLst>
            </p:cNvPr>
            <p:cNvPicPr>
              <a:picLocks noChangeAspect="1"/>
            </p:cNvPicPr>
            <p:nvPr/>
          </p:nvPicPr>
          <p:blipFill>
            <a:blip r:embed="rId2">
              <a:extLst>
                <a:ext uri="{28A0092B-C50C-407E-A947-70E740481C1C}">
                  <a14:useLocalDpi xmlns:a14="http://schemas.microsoft.com/office/drawing/2010/main" val="0"/>
                </a:ext>
              </a:extLst>
            </a:blip>
            <a:srcRect l="43651" t="3972" r="42838" b="-5942"/>
            <a:stretch>
              <a:fillRect/>
            </a:stretch>
          </p:blipFill>
          <p:spPr bwMode="auto">
            <a:xfrm>
              <a:off x="7946256" y="3140968"/>
              <a:ext cx="1197744" cy="427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162" name="Picture 10">
              <a:extLst>
                <a:ext uri="{FF2B5EF4-FFF2-40B4-BE49-F238E27FC236}">
                  <a16:creationId xmlns:a16="http://schemas.microsoft.com/office/drawing/2014/main" id="{41ABACD6-CECD-1041-9DAF-804F9839F543}"/>
                </a:ext>
              </a:extLst>
            </p:cNvPr>
            <p:cNvPicPr>
              <a:picLocks noChangeAspect="1"/>
            </p:cNvPicPr>
            <p:nvPr/>
          </p:nvPicPr>
          <p:blipFill>
            <a:blip r:embed="rId3">
              <a:extLst>
                <a:ext uri="{28A0092B-C50C-407E-A947-70E740481C1C}">
                  <a14:useLocalDpi xmlns:a14="http://schemas.microsoft.com/office/drawing/2010/main" val="0"/>
                </a:ext>
              </a:extLst>
            </a:blip>
            <a:srcRect l="44855" t="2" r="44408" b="-1764"/>
            <a:stretch>
              <a:fillRect/>
            </a:stretch>
          </p:blipFill>
          <p:spPr bwMode="auto">
            <a:xfrm>
              <a:off x="6804248" y="5301208"/>
              <a:ext cx="952004" cy="426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Down Arrow 11">
              <a:extLst>
                <a:ext uri="{FF2B5EF4-FFF2-40B4-BE49-F238E27FC236}">
                  <a16:creationId xmlns:a16="http://schemas.microsoft.com/office/drawing/2014/main" id="{393DD47C-E145-B142-99C9-46A82B8D2260}"/>
                </a:ext>
              </a:extLst>
            </p:cNvPr>
            <p:cNvSpPr>
              <a:spLocks noChangeArrowheads="1"/>
            </p:cNvSpPr>
            <p:nvPr/>
          </p:nvSpPr>
          <p:spPr bwMode="auto">
            <a:xfrm>
              <a:off x="7308945" y="2708500"/>
              <a:ext cx="215889" cy="431768"/>
            </a:xfrm>
            <a:prstGeom prst="downArrow">
              <a:avLst>
                <a:gd name="adj1" fmla="val 50000"/>
                <a:gd name="adj2" fmla="val 49999"/>
              </a:avLst>
            </a:prstGeom>
            <a:solidFill>
              <a:srgbClr val="0000FF"/>
            </a:solidFill>
            <a:ln w="9525">
              <a:solidFill>
                <a:srgbClr val="0000FF"/>
              </a:solidFill>
              <a:miter lim="800000"/>
              <a:headEnd/>
              <a:tailEnd/>
            </a:ln>
            <a:effectLst>
              <a:outerShdw blurRad="40000" dist="23000" dir="5400000" rotWithShape="0">
                <a:srgbClr val="808080">
                  <a:alpha val="34999"/>
                </a:srgbClr>
              </a:outerShdw>
            </a:effectLst>
          </p:spPr>
          <p:txBody>
            <a:bodyPr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defRPr/>
              </a:pPr>
              <a:endParaRPr lang="en-US" altLang="en-CN" sz="1800">
                <a:solidFill>
                  <a:srgbClr val="FFFFFF"/>
                </a:solidFill>
              </a:endParaRPr>
            </a:p>
          </p:txBody>
        </p:sp>
        <p:pic>
          <p:nvPicPr>
            <p:cNvPr id="49164" name="Picture 12">
              <a:extLst>
                <a:ext uri="{FF2B5EF4-FFF2-40B4-BE49-F238E27FC236}">
                  <a16:creationId xmlns:a16="http://schemas.microsoft.com/office/drawing/2014/main" id="{DB2298E2-A24F-6D40-B7A8-770DD13C3D8F}"/>
                </a:ext>
              </a:extLst>
            </p:cNvPr>
            <p:cNvPicPr>
              <a:picLocks noChangeAspect="1"/>
            </p:cNvPicPr>
            <p:nvPr/>
          </p:nvPicPr>
          <p:blipFill>
            <a:blip r:embed="rId4">
              <a:extLst>
                <a:ext uri="{28A0092B-C50C-407E-A947-70E740481C1C}">
                  <a14:useLocalDpi xmlns:a14="http://schemas.microsoft.com/office/drawing/2010/main" val="0"/>
                </a:ext>
              </a:extLst>
            </a:blip>
            <a:srcRect l="36781" t="-14973" r="43733" b="-10477"/>
            <a:stretch>
              <a:fillRect/>
            </a:stretch>
          </p:blipFill>
          <p:spPr bwMode="auto">
            <a:xfrm>
              <a:off x="6228184" y="2060848"/>
              <a:ext cx="1727324" cy="52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9156" name="Content Placeholder 1">
            <a:extLst>
              <a:ext uri="{FF2B5EF4-FFF2-40B4-BE49-F238E27FC236}">
                <a16:creationId xmlns:a16="http://schemas.microsoft.com/office/drawing/2014/main" id="{FD9292B9-FE6C-DB4A-AA5C-FA984E0CF8F9}"/>
              </a:ext>
            </a:extLst>
          </p:cNvPr>
          <p:cNvSpPr txBox="1">
            <a:spLocks noChangeArrowheads="1"/>
          </p:cNvSpPr>
          <p:nvPr/>
        </p:nvSpPr>
        <p:spPr bwMode="auto">
          <a:xfrm>
            <a:off x="509588" y="1844675"/>
            <a:ext cx="8605837" cy="50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70000"/>
              <a:buFont typeface="Wingdings" pitchFamily="2" charset="2"/>
              <a:buChar char="l"/>
              <a:defRPr sz="3000">
                <a:solidFill>
                  <a:schemeClr val="tx1"/>
                </a:solidFill>
                <a:latin typeface="Arial" panose="020B0604020202020204" pitchFamily="34" charset="0"/>
                <a:ea typeface="ＭＳ Ｐゴシック" panose="020B0600070205080204" pitchFamily="34" charset="-128"/>
              </a:defRPr>
            </a:lvl1pPr>
            <a:lvl2pPr marL="692150" indent="-347663">
              <a:spcBef>
                <a:spcPct val="20000"/>
              </a:spcBef>
              <a:buClr>
                <a:schemeClr val="accent2"/>
              </a:buClr>
              <a:buSzPct val="70000"/>
              <a:buFont typeface="Wingdings" pitchFamily="2" charset="2"/>
              <a:buChar char="l"/>
              <a:defRPr sz="2600">
                <a:solidFill>
                  <a:schemeClr val="tx1"/>
                </a:solidFill>
                <a:latin typeface="Arial" panose="020B0604020202020204" pitchFamily="34" charset="0"/>
                <a:ea typeface="ＭＳ Ｐゴシック" panose="020B0600070205080204" pitchFamily="34" charset="-128"/>
              </a:defRPr>
            </a:lvl2pPr>
            <a:lvl3pPr marL="987425" indent="-293688">
              <a:spcBef>
                <a:spcPct val="20000"/>
              </a:spcBef>
              <a:buClr>
                <a:schemeClr val="accent1"/>
              </a:buClr>
              <a:buSzPct val="70000"/>
              <a:buFont typeface="Wingdings" pitchFamily="2" charset="2"/>
              <a:buChar char="l"/>
              <a:defRPr sz="2300">
                <a:solidFill>
                  <a:schemeClr val="tx1"/>
                </a:solidFill>
                <a:latin typeface="Arial" panose="020B0604020202020204" pitchFamily="34" charset="0"/>
                <a:ea typeface="ＭＳ Ｐゴシック" panose="020B0600070205080204" pitchFamily="34" charset="-128"/>
              </a:defRPr>
            </a:lvl3pPr>
            <a:lvl4pPr marL="1281113" indent="-292100">
              <a:spcBef>
                <a:spcPct val="20000"/>
              </a:spcBef>
              <a:buClr>
                <a:schemeClr val="tx2"/>
              </a:buClr>
              <a:buSzPct val="75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4pPr>
            <a:lvl5pPr marL="1598613" indent="-315913">
              <a:spcBef>
                <a:spcPct val="20000"/>
              </a:spcBef>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5pPr>
            <a:lvl6pPr marL="2055813" indent="-315913"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6pPr>
            <a:lvl7pPr marL="2513013" indent="-315913"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7pPr>
            <a:lvl8pPr marL="2970213" indent="-315913"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8pPr>
            <a:lvl9pPr marL="3427413" indent="-315913" eaLnBrk="0" fontAlgn="base" hangingPunct="0">
              <a:spcBef>
                <a:spcPct val="20000"/>
              </a:spcBef>
              <a:spcAft>
                <a:spcPct val="0"/>
              </a:spcAft>
              <a:buClr>
                <a:schemeClr val="folHlink"/>
              </a:buClr>
              <a:buSzPct val="80000"/>
              <a:buFont typeface="Wingdings" pitchFamily="2" charset="2"/>
              <a:buChar char="§"/>
              <a:defRPr sz="2000">
                <a:solidFill>
                  <a:schemeClr val="tx1"/>
                </a:solidFill>
                <a:latin typeface="Arial" panose="020B0604020202020204" pitchFamily="34" charset="0"/>
                <a:ea typeface="ＭＳ Ｐゴシック" panose="020B0600070205080204" pitchFamily="34" charset="-128"/>
              </a:defRPr>
            </a:lvl9pPr>
          </a:lstStyle>
          <a:p>
            <a:pPr>
              <a:buFont typeface="Wingdings" pitchFamily="2" charset="2"/>
              <a:buNone/>
            </a:pPr>
            <a:r>
              <a:rPr lang="en-US" altLang="en-CN" sz="2000">
                <a:solidFill>
                  <a:srgbClr val="0000FF"/>
                </a:solidFill>
              </a:rPr>
              <a:t>The MLE is the most likely value of the parameters given the data</a:t>
            </a:r>
          </a:p>
        </p:txBody>
      </p:sp>
      <p:sp>
        <p:nvSpPr>
          <p:cNvPr id="3" name="Rectangle 2">
            <a:extLst>
              <a:ext uri="{FF2B5EF4-FFF2-40B4-BE49-F238E27FC236}">
                <a16:creationId xmlns:a16="http://schemas.microsoft.com/office/drawing/2014/main" id="{99867D55-E497-6347-996E-5D7770DFC555}"/>
              </a:ext>
            </a:extLst>
          </p:cNvPr>
          <p:cNvSpPr>
            <a:spLocks noRot="1" noChangeAspect="1" noMove="1" noResize="1" noEditPoints="1" noAdjustHandles="1" noChangeArrowheads="1" noChangeShapeType="1" noTextEdit="1"/>
          </p:cNvSpPr>
          <p:nvPr/>
        </p:nvSpPr>
        <p:spPr>
          <a:xfrm>
            <a:off x="6119910" y="4617244"/>
            <a:ext cx="2741713" cy="848566"/>
          </a:xfrm>
          <a:prstGeom prst="rect">
            <a:avLst/>
          </a:prstGeom>
          <a:blipFill>
            <a:blip r:embed="rId5"/>
            <a:stretch>
              <a:fillRect t="-100000" r="-6912" b="-155224"/>
            </a:stretch>
          </a:blipFill>
        </p:spPr>
        <p:txBody>
          <a:bodyPr/>
          <a:lstStyle/>
          <a:p>
            <a:pPr>
              <a:defRPr/>
            </a:pPr>
            <a:r>
              <a:rPr lang="en-CN">
                <a:noFill/>
              </a:rPr>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a:extLst>
              <a:ext uri="{FF2B5EF4-FFF2-40B4-BE49-F238E27FC236}">
                <a16:creationId xmlns:a16="http://schemas.microsoft.com/office/drawing/2014/main" id="{5ED1E7B5-A66C-1C4C-A85B-22C121029373}"/>
              </a:ext>
            </a:extLst>
          </p:cNvPr>
          <p:cNvSpPr>
            <a:spLocks noGrp="1" noChangeArrowheads="1"/>
          </p:cNvSpPr>
          <p:nvPr>
            <p:ph type="title"/>
          </p:nvPr>
        </p:nvSpPr>
        <p:spPr/>
        <p:txBody>
          <a:bodyPr/>
          <a:lstStyle/>
          <a:p>
            <a:pPr eaLnBrk="1" hangingPunct="1">
              <a:defRPr/>
            </a:pPr>
            <a:r>
              <a:rPr lang="en-NZ" dirty="0">
                <a:cs typeface="+mj-cs"/>
              </a:rPr>
              <a:t>Alternative Distributions</a:t>
            </a:r>
            <a:endParaRPr lang="en-GB" dirty="0">
              <a:cs typeface="+mj-cs"/>
            </a:endParaRPr>
          </a:p>
        </p:txBody>
      </p:sp>
      <p:sp>
        <p:nvSpPr>
          <p:cNvPr id="187395" name="Rectangle 3">
            <a:extLst>
              <a:ext uri="{FF2B5EF4-FFF2-40B4-BE49-F238E27FC236}">
                <a16:creationId xmlns:a16="http://schemas.microsoft.com/office/drawing/2014/main" id="{20464D7D-F67E-0A4D-B6C7-6C3C1AEDDFDD}"/>
              </a:ext>
            </a:extLst>
          </p:cNvPr>
          <p:cNvSpPr>
            <a:spLocks noGrp="1" noChangeArrowheads="1"/>
          </p:cNvSpPr>
          <p:nvPr>
            <p:ph type="body" idx="1"/>
          </p:nvPr>
        </p:nvSpPr>
        <p:spPr>
          <a:xfrm>
            <a:off x="457200" y="2060575"/>
            <a:ext cx="8229600" cy="4392613"/>
          </a:xfrm>
        </p:spPr>
        <p:txBody>
          <a:bodyPr/>
          <a:lstStyle/>
          <a:p>
            <a:pPr eaLnBrk="1" hangingPunct="1">
              <a:lnSpc>
                <a:spcPct val="90000"/>
              </a:lnSpc>
            </a:pPr>
            <a:r>
              <a:rPr lang="en-NZ" altLang="en-CN" sz="2400" dirty="0"/>
              <a:t>Some data which is typically not normal:</a:t>
            </a:r>
          </a:p>
          <a:p>
            <a:pPr eaLnBrk="1" hangingPunct="1">
              <a:lnSpc>
                <a:spcPct val="90000"/>
              </a:lnSpc>
            </a:pPr>
            <a:endParaRPr lang="en-NZ" altLang="en-CN" sz="2400" dirty="0"/>
          </a:p>
          <a:p>
            <a:pPr lvl="1" eaLnBrk="1" hangingPunct="1">
              <a:lnSpc>
                <a:spcPct val="90000"/>
              </a:lnSpc>
            </a:pPr>
            <a:r>
              <a:rPr lang="en-NZ" altLang="en-CN" sz="2400" dirty="0"/>
              <a:t>Proportions (e.g. infection rates, survival rates)</a:t>
            </a:r>
          </a:p>
          <a:p>
            <a:pPr lvl="2" eaLnBrk="1" hangingPunct="1">
              <a:lnSpc>
                <a:spcPct val="90000"/>
              </a:lnSpc>
            </a:pPr>
            <a:r>
              <a:rPr lang="en-NZ" altLang="en-CN" sz="2400" dirty="0"/>
              <a:t>Variance will be ∩</a:t>
            </a:r>
            <a:r>
              <a:rPr lang="en-GB" altLang="en-CN" sz="2400" dirty="0"/>
              <a:t> </a:t>
            </a:r>
            <a:r>
              <a:rPr lang="en-NZ" altLang="en-CN" sz="2400" dirty="0"/>
              <a:t>- shaped function of mean</a:t>
            </a:r>
          </a:p>
          <a:p>
            <a:pPr lvl="2" eaLnBrk="1" hangingPunct="1">
              <a:lnSpc>
                <a:spcPct val="90000"/>
              </a:lnSpc>
            </a:pPr>
            <a:endParaRPr lang="en-NZ" altLang="en-CN" sz="2400" dirty="0"/>
          </a:p>
          <a:p>
            <a:pPr lvl="1" eaLnBrk="1" hangingPunct="1">
              <a:lnSpc>
                <a:spcPct val="90000"/>
              </a:lnSpc>
            </a:pPr>
            <a:r>
              <a:rPr lang="en-NZ" altLang="en-CN" sz="2400" dirty="0"/>
              <a:t>Count data (insects on a leaf, trees in a plot)</a:t>
            </a:r>
          </a:p>
          <a:p>
            <a:pPr lvl="2" eaLnBrk="1" hangingPunct="1">
              <a:lnSpc>
                <a:spcPct val="90000"/>
              </a:lnSpc>
            </a:pPr>
            <a:r>
              <a:rPr lang="en-NZ" altLang="en-CN" sz="2400" dirty="0"/>
              <a:t>Often many zeroes – variance will increase with mean</a:t>
            </a:r>
          </a:p>
          <a:p>
            <a:pPr lvl="2" eaLnBrk="1" hangingPunct="1">
              <a:lnSpc>
                <a:spcPct val="90000"/>
              </a:lnSpc>
            </a:pPr>
            <a:endParaRPr lang="en-NZ" altLang="en-CN" sz="2400" dirty="0"/>
          </a:p>
          <a:p>
            <a:pPr lvl="1" eaLnBrk="1" hangingPunct="1">
              <a:lnSpc>
                <a:spcPct val="90000"/>
              </a:lnSpc>
            </a:pPr>
            <a:r>
              <a:rPr lang="en-NZ" altLang="en-CN" sz="2400" dirty="0"/>
              <a:t>Binary response (dead / alive; present / absent)</a:t>
            </a:r>
          </a:p>
          <a:p>
            <a:pPr lvl="2" eaLnBrk="1" hangingPunct="1">
              <a:lnSpc>
                <a:spcPct val="90000"/>
              </a:lnSpc>
            </a:pPr>
            <a:r>
              <a:rPr lang="en-NZ" altLang="en-CN" sz="2400" dirty="0"/>
              <a:t>Non-normal</a:t>
            </a:r>
            <a:endParaRPr lang="en-GB" altLang="en-CN" sz="2400"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87395">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87395">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87395">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87395">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87395">
                                            <p:txEl>
                                              <p:pRg st="6" end="6"/>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187395">
                                            <p:txEl>
                                              <p:pRg st="8" end="8"/>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18739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F3459976-7EDF-C04E-BC32-745B5DA5B63D}"/>
              </a:ext>
            </a:extLst>
          </p:cNvPr>
          <p:cNvSpPr>
            <a:spLocks noGrp="1" noChangeArrowheads="1"/>
          </p:cNvSpPr>
          <p:nvPr>
            <p:ph type="title"/>
          </p:nvPr>
        </p:nvSpPr>
        <p:spPr>
          <a:xfrm>
            <a:off x="107950" y="115888"/>
            <a:ext cx="7858125" cy="1295400"/>
          </a:xfrm>
        </p:spPr>
        <p:txBody>
          <a:bodyPr/>
          <a:lstStyle/>
          <a:p>
            <a:pPr algn="ctr" eaLnBrk="1" hangingPunct="1">
              <a:defRPr/>
            </a:pPr>
            <a:r>
              <a:rPr lang="en-NZ" dirty="0">
                <a:cs typeface="+mj-cs"/>
              </a:rPr>
              <a:t>MLE example: normal data</a:t>
            </a:r>
            <a:endParaRPr lang="en-GB" dirty="0">
              <a:cs typeface="+mj-cs"/>
            </a:endParaRPr>
          </a:p>
        </p:txBody>
      </p:sp>
      <p:sp>
        <p:nvSpPr>
          <p:cNvPr id="50178" name="Content Placeholder 1">
            <a:extLst>
              <a:ext uri="{FF2B5EF4-FFF2-40B4-BE49-F238E27FC236}">
                <a16:creationId xmlns:a16="http://schemas.microsoft.com/office/drawing/2014/main" id="{262C4038-4825-3D47-A093-B58CB70B165B}"/>
              </a:ext>
            </a:extLst>
          </p:cNvPr>
          <p:cNvSpPr>
            <a:spLocks noGrp="1" noChangeArrowheads="1"/>
          </p:cNvSpPr>
          <p:nvPr>
            <p:ph idx="1"/>
          </p:nvPr>
        </p:nvSpPr>
        <p:spPr>
          <a:xfrm>
            <a:off x="468313" y="1844675"/>
            <a:ext cx="8207375" cy="4537075"/>
          </a:xfrm>
        </p:spPr>
        <p:txBody>
          <a:bodyPr/>
          <a:lstStyle/>
          <a:p>
            <a:r>
              <a:rPr lang="en-US" altLang="en-CN" sz="2400" dirty="0"/>
              <a:t>Choose the error distribution formula:</a:t>
            </a:r>
          </a:p>
          <a:p>
            <a:pPr>
              <a:buFont typeface="Wingdings" pitchFamily="2" charset="2"/>
              <a:buAutoNum type="arabicPeriod"/>
            </a:pPr>
            <a:endParaRPr lang="en-US" altLang="en-CN" sz="2400" dirty="0"/>
          </a:p>
          <a:p>
            <a:pPr>
              <a:buFont typeface="Wingdings" pitchFamily="2" charset="2"/>
              <a:buNone/>
            </a:pPr>
            <a:endParaRPr lang="en-US" altLang="en-CN" sz="2400" dirty="0"/>
          </a:p>
          <a:p>
            <a:r>
              <a:rPr lang="en-US" altLang="en-CN" sz="2400" dirty="0"/>
              <a:t>Next, multiply this formula n times, to get the likelihood function (n is for the number of data points):</a:t>
            </a:r>
          </a:p>
          <a:p>
            <a:endParaRPr lang="en-US" altLang="en-CN" sz="2400" dirty="0"/>
          </a:p>
          <a:p>
            <a:pPr>
              <a:buFont typeface="Wingdings" pitchFamily="2" charset="2"/>
              <a:buNone/>
            </a:pPr>
            <a:endParaRPr lang="en-US" altLang="en-CN" sz="2400" dirty="0"/>
          </a:p>
          <a:p>
            <a:r>
              <a:rPr lang="en-US" altLang="en-CN" sz="2400" dirty="0"/>
              <a:t>Now substitute vector </a:t>
            </a:r>
            <a:r>
              <a:rPr lang="en-US" altLang="en-CN" sz="2400" dirty="0" err="1"/>
              <a:t>ε</a:t>
            </a:r>
            <a:r>
              <a:rPr lang="en-US" altLang="en-CN" sz="2400" dirty="0"/>
              <a:t> = y </a:t>
            </a:r>
            <a:r>
              <a:rPr lang="mr-IN" altLang="en-CN" sz="2400" dirty="0"/>
              <a:t>–</a:t>
            </a:r>
            <a:r>
              <a:rPr lang="en-US" altLang="en-CN" sz="2400" dirty="0"/>
              <a:t> Xβ to add the actual data </a:t>
            </a:r>
          </a:p>
          <a:p>
            <a:endParaRPr lang="en-US" altLang="en-CN" sz="2400" dirty="0"/>
          </a:p>
        </p:txBody>
      </p:sp>
      <p:pic>
        <p:nvPicPr>
          <p:cNvPr id="50179" name="Picture 3">
            <a:extLst>
              <a:ext uri="{FF2B5EF4-FFF2-40B4-BE49-F238E27FC236}">
                <a16:creationId xmlns:a16="http://schemas.microsoft.com/office/drawing/2014/main" id="{05857BB2-E152-6543-9CAC-5AB3FCF904F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0825" y="2276475"/>
            <a:ext cx="7816850" cy="773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180" name="Picture 6">
            <a:extLst>
              <a:ext uri="{FF2B5EF4-FFF2-40B4-BE49-F238E27FC236}">
                <a16:creationId xmlns:a16="http://schemas.microsoft.com/office/drawing/2014/main" id="{888AEA1A-664A-2645-86B3-7137CB4752E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7950" y="5445125"/>
            <a:ext cx="88646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181" name="Picture 4">
            <a:extLst>
              <a:ext uri="{FF2B5EF4-FFF2-40B4-BE49-F238E27FC236}">
                <a16:creationId xmlns:a16="http://schemas.microsoft.com/office/drawing/2014/main" id="{AC72A339-F415-FF45-8631-E9EDDF0A83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32588" y="1916113"/>
            <a:ext cx="1439862" cy="1290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64439EA5-6CFE-1E4B-BBD2-315709DEE1AF}"/>
              </a:ext>
            </a:extLst>
          </p:cNvPr>
          <p:cNvSpPr>
            <a:spLocks noRot="1" noChangeAspect="1" noMove="1" noResize="1" noEditPoints="1" noAdjustHandles="1" noChangeArrowheads="1" noChangeShapeType="1" noTextEdit="1"/>
          </p:cNvSpPr>
          <p:nvPr/>
        </p:nvSpPr>
        <p:spPr>
          <a:xfrm>
            <a:off x="653976" y="3928621"/>
            <a:ext cx="8382073" cy="932628"/>
          </a:xfrm>
          <a:prstGeom prst="rect">
            <a:avLst/>
          </a:prstGeom>
          <a:blipFill>
            <a:blip r:embed="rId6"/>
            <a:stretch>
              <a:fillRect t="-101333" b="-154667"/>
            </a:stretch>
          </a:blipFill>
        </p:spPr>
        <p:txBody>
          <a:bodyPr/>
          <a:lstStyle/>
          <a:p>
            <a:pPr>
              <a:defRPr/>
            </a:pPr>
            <a:r>
              <a:rPr lang="en-CN">
                <a:noFill/>
              </a:rPr>
              <a:t> </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09DAC696-2E86-7F4F-ABB3-0D7058334D49}"/>
              </a:ext>
            </a:extLst>
          </p:cNvPr>
          <p:cNvSpPr>
            <a:spLocks noGrp="1" noChangeArrowheads="1"/>
          </p:cNvSpPr>
          <p:nvPr>
            <p:ph type="title"/>
          </p:nvPr>
        </p:nvSpPr>
        <p:spPr>
          <a:xfrm>
            <a:off x="107950" y="115888"/>
            <a:ext cx="7858125" cy="1295400"/>
          </a:xfrm>
        </p:spPr>
        <p:txBody>
          <a:bodyPr/>
          <a:lstStyle/>
          <a:p>
            <a:pPr algn="ctr" eaLnBrk="1" hangingPunct="1">
              <a:defRPr/>
            </a:pPr>
            <a:r>
              <a:rPr lang="en-NZ" dirty="0">
                <a:cs typeface="+mj-cs"/>
              </a:rPr>
              <a:t>MLE example: normal data</a:t>
            </a:r>
            <a:endParaRPr lang="en-GB" dirty="0">
              <a:cs typeface="+mj-cs"/>
            </a:endParaRPr>
          </a:p>
        </p:txBody>
      </p:sp>
      <p:sp>
        <p:nvSpPr>
          <p:cNvPr id="2" name="Content Placeholder 1">
            <a:extLst>
              <a:ext uri="{FF2B5EF4-FFF2-40B4-BE49-F238E27FC236}">
                <a16:creationId xmlns:a16="http://schemas.microsoft.com/office/drawing/2014/main" id="{312A8320-A742-514C-B4F8-07C20D5D0BB5}"/>
              </a:ext>
            </a:extLst>
          </p:cNvPr>
          <p:cNvSpPr>
            <a:spLocks noGrp="1"/>
          </p:cNvSpPr>
          <p:nvPr>
            <p:ph idx="1"/>
          </p:nvPr>
        </p:nvSpPr>
        <p:spPr>
          <a:xfrm>
            <a:off x="468313" y="1844675"/>
            <a:ext cx="8207375" cy="4897438"/>
          </a:xfrm>
        </p:spPr>
        <p:txBody>
          <a:bodyPr/>
          <a:lstStyle/>
          <a:p>
            <a:pPr>
              <a:defRPr/>
            </a:pPr>
            <a:r>
              <a:rPr lang="en-US" altLang="en-CN" sz="2000" dirty="0"/>
              <a:t>Products are difficult to solve, so take log of L(</a:t>
            </a:r>
            <a:r>
              <a:rPr lang="en-US" altLang="en-CN" sz="2000" dirty="0" err="1"/>
              <a:t>θ</a:t>
            </a:r>
            <a:r>
              <a:rPr lang="en-US" altLang="en-CN" sz="2000" dirty="0"/>
              <a:t>)) to make additive:</a:t>
            </a:r>
          </a:p>
          <a:p>
            <a:pPr>
              <a:defRPr/>
            </a:pPr>
            <a:endParaRPr lang="en-US" altLang="en-CN" sz="2000" dirty="0"/>
          </a:p>
          <a:p>
            <a:pPr>
              <a:defRPr/>
            </a:pPr>
            <a:endParaRPr lang="en-US" altLang="en-CN" sz="2000" dirty="0"/>
          </a:p>
          <a:p>
            <a:pPr>
              <a:buFont typeface="Wingdings" pitchFamily="2" charset="2"/>
              <a:buNone/>
              <a:defRPr/>
            </a:pPr>
            <a:endParaRPr lang="en-US" altLang="en-CN" sz="2000" dirty="0"/>
          </a:p>
          <a:p>
            <a:pPr>
              <a:defRPr/>
            </a:pPr>
            <a:endParaRPr lang="en-US" altLang="en-CN" sz="2000" dirty="0"/>
          </a:p>
          <a:p>
            <a:pPr>
              <a:defRPr/>
            </a:pPr>
            <a:r>
              <a:rPr lang="en-US" altLang="en-CN" sz="2000" dirty="0"/>
              <a:t>Now take the derivatives of unknowns to find the turning points:                                                            </a:t>
            </a:r>
          </a:p>
          <a:p>
            <a:pPr>
              <a:defRPr/>
            </a:pPr>
            <a:endParaRPr lang="en-US" altLang="en-CN" sz="2000" dirty="0"/>
          </a:p>
          <a:p>
            <a:pPr>
              <a:defRPr/>
            </a:pPr>
            <a:endParaRPr lang="en-US" altLang="en-CN" sz="2000" dirty="0"/>
          </a:p>
          <a:p>
            <a:pPr marL="0" indent="0">
              <a:buFont typeface="Wingdings" pitchFamily="2" charset="2"/>
              <a:buNone/>
              <a:defRPr/>
            </a:pPr>
            <a:r>
              <a:rPr lang="en-US" altLang="en-CN" sz="2000" dirty="0"/>
              <a:t>						for </a:t>
            </a:r>
            <a:r>
              <a:rPr lang="en-US" altLang="en-CN" sz="2000" dirty="0" err="1"/>
              <a:t>θ</a:t>
            </a:r>
            <a:r>
              <a:rPr lang="en-US" altLang="en-CN" sz="2000" dirty="0"/>
              <a:t> = β</a:t>
            </a:r>
            <a:r>
              <a:rPr lang="en-US" altLang="en-CN" sz="2000" baseline="-25000" dirty="0" err="1"/>
              <a:t>i</a:t>
            </a:r>
            <a:r>
              <a:rPr lang="en-US" altLang="en-CN" sz="2000" baseline="-25000" dirty="0"/>
              <a:t> </a:t>
            </a:r>
            <a:r>
              <a:rPr lang="en-US" altLang="en-CN" sz="2000" dirty="0"/>
              <a:t>, σ</a:t>
            </a:r>
            <a:r>
              <a:rPr lang="en-US" altLang="en-CN" sz="2000" baseline="30000" dirty="0"/>
              <a:t>2</a:t>
            </a:r>
            <a:r>
              <a:rPr lang="en-US" altLang="en-CN" sz="2000" dirty="0"/>
              <a:t> </a:t>
            </a:r>
          </a:p>
          <a:p>
            <a:pPr>
              <a:buFont typeface="Wingdings" pitchFamily="2" charset="2"/>
              <a:buNone/>
              <a:defRPr/>
            </a:pPr>
            <a:endParaRPr lang="en-US" altLang="en-CN" sz="2000" dirty="0"/>
          </a:p>
          <a:p>
            <a:pPr>
              <a:buFont typeface="Wingdings" pitchFamily="2" charset="2"/>
              <a:buNone/>
              <a:defRPr/>
            </a:pPr>
            <a:endParaRPr lang="en-US" altLang="en-CN" sz="2000" dirty="0"/>
          </a:p>
          <a:p>
            <a:pPr>
              <a:buFont typeface="Wingdings" pitchFamily="2" charset="2"/>
              <a:buNone/>
              <a:defRPr/>
            </a:pPr>
            <a:r>
              <a:rPr lang="en-US" altLang="en-CN" sz="2000" dirty="0"/>
              <a:t>	Turning points represent the maximum likelihoods, and thus the best estimates of β</a:t>
            </a:r>
            <a:r>
              <a:rPr lang="en-US" altLang="en-CN" sz="2000" baseline="-25000" dirty="0" err="1"/>
              <a:t>i</a:t>
            </a:r>
            <a:r>
              <a:rPr lang="en-US" altLang="en-CN" sz="2000" baseline="-25000" dirty="0"/>
              <a:t> </a:t>
            </a:r>
            <a:r>
              <a:rPr lang="en-US" altLang="en-CN" sz="2000" dirty="0"/>
              <a:t>, σ</a:t>
            </a:r>
            <a:r>
              <a:rPr lang="en-US" altLang="en-CN" sz="2000" baseline="30000" dirty="0"/>
              <a:t>2</a:t>
            </a:r>
            <a:r>
              <a:rPr lang="en-US" altLang="en-CN" sz="2000" dirty="0"/>
              <a:t> </a:t>
            </a:r>
          </a:p>
        </p:txBody>
      </p:sp>
      <p:pic>
        <p:nvPicPr>
          <p:cNvPr id="52227" name="Picture 4">
            <a:extLst>
              <a:ext uri="{FF2B5EF4-FFF2-40B4-BE49-F238E27FC236}">
                <a16:creationId xmlns:a16="http://schemas.microsoft.com/office/drawing/2014/main" id="{5D013D04-2B5B-404E-A662-F5B3571DB7B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9700" y="2520950"/>
            <a:ext cx="88646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228" name="Picture 9">
            <a:extLst>
              <a:ext uri="{FF2B5EF4-FFF2-40B4-BE49-F238E27FC236}">
                <a16:creationId xmlns:a16="http://schemas.microsoft.com/office/drawing/2014/main" id="{11DA0B36-2596-1F45-AB94-7EF9930E6743}"/>
              </a:ext>
            </a:extLst>
          </p:cNvPr>
          <p:cNvPicPr>
            <a:picLocks noChangeAspect="1"/>
          </p:cNvPicPr>
          <p:nvPr/>
        </p:nvPicPr>
        <p:blipFill>
          <a:blip r:embed="rId3">
            <a:extLst>
              <a:ext uri="{28A0092B-C50C-407E-A947-70E740481C1C}">
                <a14:useLocalDpi xmlns:a14="http://schemas.microsoft.com/office/drawing/2010/main" val="0"/>
              </a:ext>
            </a:extLst>
          </a:blip>
          <a:srcRect l="29115" r="28700" b="-13963"/>
          <a:stretch>
            <a:fillRect/>
          </a:stretch>
        </p:blipFill>
        <p:spPr bwMode="auto">
          <a:xfrm>
            <a:off x="1547813" y="4551363"/>
            <a:ext cx="3738562" cy="795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3B37CC38-DC4B-944F-BB4C-45ED5B0DC09D}"/>
              </a:ext>
            </a:extLst>
          </p:cNvPr>
          <p:cNvSpPr>
            <a:spLocks noGrp="1" noChangeArrowheads="1"/>
          </p:cNvSpPr>
          <p:nvPr>
            <p:ph type="title"/>
          </p:nvPr>
        </p:nvSpPr>
        <p:spPr>
          <a:xfrm>
            <a:off x="107950" y="115888"/>
            <a:ext cx="7858125" cy="1295400"/>
          </a:xfrm>
        </p:spPr>
        <p:txBody>
          <a:bodyPr/>
          <a:lstStyle/>
          <a:p>
            <a:pPr algn="ctr" eaLnBrk="1" hangingPunct="1">
              <a:defRPr/>
            </a:pPr>
            <a:r>
              <a:rPr lang="en-NZ" dirty="0">
                <a:cs typeface="+mj-cs"/>
              </a:rPr>
              <a:t>MLE example: normal data</a:t>
            </a:r>
            <a:endParaRPr lang="en-GB" dirty="0">
              <a:cs typeface="+mj-cs"/>
            </a:endParaRPr>
          </a:p>
        </p:txBody>
      </p:sp>
      <p:sp>
        <p:nvSpPr>
          <p:cNvPr id="2" name="Content Placeholder 1">
            <a:extLst>
              <a:ext uri="{FF2B5EF4-FFF2-40B4-BE49-F238E27FC236}">
                <a16:creationId xmlns:a16="http://schemas.microsoft.com/office/drawing/2014/main" id="{83C62F15-EE96-FC43-99A3-533498D6E95A}"/>
              </a:ext>
            </a:extLst>
          </p:cNvPr>
          <p:cNvSpPr>
            <a:spLocks noGrp="1"/>
          </p:cNvSpPr>
          <p:nvPr>
            <p:ph idx="1"/>
          </p:nvPr>
        </p:nvSpPr>
        <p:spPr>
          <a:xfrm>
            <a:off x="468313" y="1844675"/>
            <a:ext cx="8207375" cy="4897438"/>
          </a:xfrm>
        </p:spPr>
        <p:txBody>
          <a:bodyPr/>
          <a:lstStyle/>
          <a:p>
            <a:pPr>
              <a:defRPr/>
            </a:pPr>
            <a:endParaRPr lang="en-US" altLang="en-CN" sz="2000" dirty="0"/>
          </a:p>
          <a:p>
            <a:pPr>
              <a:defRPr/>
            </a:pPr>
            <a:endParaRPr lang="en-US" altLang="en-CN" sz="2000" dirty="0"/>
          </a:p>
          <a:p>
            <a:pPr>
              <a:defRPr/>
            </a:pPr>
            <a:r>
              <a:rPr lang="en-US" altLang="en-CN" sz="2000" dirty="0"/>
              <a:t>Now solve for β</a:t>
            </a:r>
            <a:r>
              <a:rPr lang="en-US" altLang="en-CN" sz="2000" baseline="-25000" dirty="0" err="1"/>
              <a:t>i</a:t>
            </a:r>
            <a:r>
              <a:rPr lang="en-US" altLang="en-CN" sz="2000" dirty="0"/>
              <a:t> :</a:t>
            </a:r>
          </a:p>
          <a:p>
            <a:pPr>
              <a:defRPr/>
            </a:pPr>
            <a:endParaRPr lang="en-US" altLang="en-CN" sz="2000" dirty="0"/>
          </a:p>
          <a:p>
            <a:pPr>
              <a:defRPr/>
            </a:pPr>
            <a:endParaRPr lang="en-US" altLang="en-CN" sz="2000" dirty="0"/>
          </a:p>
          <a:p>
            <a:pPr>
              <a:buFont typeface="Wingdings" pitchFamily="2" charset="2"/>
              <a:buNone/>
              <a:defRPr/>
            </a:pPr>
            <a:endParaRPr lang="en-US" altLang="en-CN" sz="2000" dirty="0"/>
          </a:p>
          <a:p>
            <a:pPr>
              <a:buFont typeface="Wingdings" pitchFamily="2" charset="2"/>
              <a:buNone/>
              <a:defRPr/>
            </a:pPr>
            <a:endParaRPr lang="en-US" altLang="en-CN" sz="2000" dirty="0"/>
          </a:p>
          <a:p>
            <a:pPr>
              <a:defRPr/>
            </a:pPr>
            <a:endParaRPr lang="en-US" altLang="en-CN" sz="2000" dirty="0"/>
          </a:p>
          <a:p>
            <a:pPr>
              <a:buFont typeface="Wingdings" pitchFamily="2" charset="2"/>
              <a:buNone/>
              <a:defRPr/>
            </a:pPr>
            <a:endParaRPr lang="en-US" altLang="en-CN" sz="2000" dirty="0"/>
          </a:p>
          <a:p>
            <a:pPr>
              <a:defRPr/>
            </a:pPr>
            <a:endParaRPr lang="en-US" altLang="en-CN" sz="2000" dirty="0"/>
          </a:p>
          <a:p>
            <a:pPr>
              <a:defRPr/>
            </a:pPr>
            <a:r>
              <a:rPr lang="en-US" altLang="en-CN" sz="2000" dirty="0"/>
              <a:t>Thus:</a:t>
            </a:r>
          </a:p>
          <a:p>
            <a:pPr marL="0" indent="0">
              <a:buFont typeface="Wingdings" pitchFamily="2" charset="2"/>
              <a:buNone/>
              <a:defRPr/>
            </a:pPr>
            <a:endParaRPr lang="en-US" altLang="en-CN" sz="2000" dirty="0"/>
          </a:p>
          <a:p>
            <a:pPr marL="0" indent="0">
              <a:buFont typeface="Wingdings" pitchFamily="2" charset="2"/>
              <a:buNone/>
              <a:defRPr/>
            </a:pPr>
            <a:r>
              <a:rPr lang="en-US" altLang="en-CN" sz="2000" dirty="0"/>
              <a:t> 	(this is the same as the least squares estimate in Lesson 1)</a:t>
            </a:r>
          </a:p>
        </p:txBody>
      </p:sp>
      <p:pic>
        <p:nvPicPr>
          <p:cNvPr id="53251" name="Picture 4">
            <a:extLst>
              <a:ext uri="{FF2B5EF4-FFF2-40B4-BE49-F238E27FC236}">
                <a16:creationId xmlns:a16="http://schemas.microsoft.com/office/drawing/2014/main" id="{D0E831DE-DBD2-CE4A-9DEF-31DF2DD7552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7650" y="1790700"/>
            <a:ext cx="86487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DE5C8431-2234-914A-8B39-267C637DB004}"/>
              </a:ext>
            </a:extLst>
          </p:cNvPr>
          <p:cNvSpPr>
            <a:spLocks noRot="1" noChangeAspect="1" noMove="1" noResize="1" noEditPoints="1" noAdjustHandles="1" noChangeArrowheads="1" noChangeShapeType="1" noTextEdit="1"/>
          </p:cNvSpPr>
          <p:nvPr/>
        </p:nvSpPr>
        <p:spPr>
          <a:xfrm>
            <a:off x="3090301" y="2708920"/>
            <a:ext cx="4572000" cy="2222340"/>
          </a:xfrm>
          <a:prstGeom prst="rect">
            <a:avLst/>
          </a:prstGeom>
          <a:blipFill>
            <a:blip r:embed="rId3"/>
            <a:stretch>
              <a:fillRect b="-2273"/>
            </a:stretch>
          </a:blipFill>
        </p:spPr>
        <p:txBody>
          <a:bodyPr/>
          <a:lstStyle/>
          <a:p>
            <a:pPr>
              <a:defRPr/>
            </a:pPr>
            <a:r>
              <a:rPr lang="en-CN">
                <a:noFill/>
              </a:rPr>
              <a:t> </a:t>
            </a:r>
          </a:p>
        </p:txBody>
      </p:sp>
      <p:sp>
        <p:nvSpPr>
          <p:cNvPr id="4" name="Rectangle 3">
            <a:extLst>
              <a:ext uri="{FF2B5EF4-FFF2-40B4-BE49-F238E27FC236}">
                <a16:creationId xmlns:a16="http://schemas.microsoft.com/office/drawing/2014/main" id="{D80B8C0A-1B83-3348-9559-A9F46AEFC8D0}"/>
              </a:ext>
            </a:extLst>
          </p:cNvPr>
          <p:cNvSpPr>
            <a:spLocks noRot="1" noChangeAspect="1" noMove="1" noResize="1" noEditPoints="1" noAdjustHandles="1" noChangeArrowheads="1" noChangeShapeType="1" noTextEdit="1"/>
          </p:cNvSpPr>
          <p:nvPr/>
        </p:nvSpPr>
        <p:spPr>
          <a:xfrm>
            <a:off x="3059832" y="5337082"/>
            <a:ext cx="2612593" cy="585225"/>
          </a:xfrm>
          <a:prstGeom prst="rect">
            <a:avLst/>
          </a:prstGeom>
          <a:blipFill>
            <a:blip r:embed="rId4"/>
            <a:stretch>
              <a:fillRect t="-128261" b="-213043"/>
            </a:stretch>
          </a:blipFill>
        </p:spPr>
        <p:txBody>
          <a:bodyPr/>
          <a:lstStyle/>
          <a:p>
            <a:pPr>
              <a:defRPr/>
            </a:pPr>
            <a:r>
              <a:rPr lang="en-CN">
                <a:noFill/>
              </a:rPr>
              <a:t>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213CD82D-3202-1B4A-9A37-52E6BDB22D5C}"/>
              </a:ext>
            </a:extLst>
          </p:cNvPr>
          <p:cNvSpPr>
            <a:spLocks noGrp="1" noChangeArrowheads="1"/>
          </p:cNvSpPr>
          <p:nvPr>
            <p:ph type="title"/>
          </p:nvPr>
        </p:nvSpPr>
        <p:spPr>
          <a:xfrm>
            <a:off x="107950" y="115888"/>
            <a:ext cx="7858125" cy="1295400"/>
          </a:xfrm>
        </p:spPr>
        <p:txBody>
          <a:bodyPr/>
          <a:lstStyle/>
          <a:p>
            <a:pPr algn="ctr" eaLnBrk="1" hangingPunct="1">
              <a:defRPr/>
            </a:pPr>
            <a:r>
              <a:rPr lang="en-NZ" dirty="0">
                <a:cs typeface="+mj-cs"/>
              </a:rPr>
              <a:t>MLE example: normal data</a:t>
            </a:r>
            <a:endParaRPr lang="en-GB" dirty="0">
              <a:cs typeface="+mj-cs"/>
            </a:endParaRPr>
          </a:p>
        </p:txBody>
      </p:sp>
      <p:sp>
        <p:nvSpPr>
          <p:cNvPr id="2" name="Content Placeholder 1">
            <a:extLst>
              <a:ext uri="{FF2B5EF4-FFF2-40B4-BE49-F238E27FC236}">
                <a16:creationId xmlns:a16="http://schemas.microsoft.com/office/drawing/2014/main" id="{F0634257-28C7-B941-A1FC-ACF7808BCE51}"/>
              </a:ext>
            </a:extLst>
          </p:cNvPr>
          <p:cNvSpPr>
            <a:spLocks noGrp="1"/>
          </p:cNvSpPr>
          <p:nvPr>
            <p:ph idx="1"/>
          </p:nvPr>
        </p:nvSpPr>
        <p:spPr>
          <a:xfrm>
            <a:off x="468313" y="1844675"/>
            <a:ext cx="8207375" cy="4897438"/>
          </a:xfrm>
        </p:spPr>
        <p:txBody>
          <a:bodyPr/>
          <a:lstStyle/>
          <a:p>
            <a:pPr>
              <a:defRPr/>
            </a:pPr>
            <a:endParaRPr lang="en-US" altLang="en-CN" sz="2000" dirty="0"/>
          </a:p>
          <a:p>
            <a:pPr>
              <a:defRPr/>
            </a:pPr>
            <a:endParaRPr lang="en-US" altLang="en-CN" sz="2000" dirty="0"/>
          </a:p>
          <a:p>
            <a:pPr marL="0" indent="0">
              <a:buFont typeface="Wingdings" pitchFamily="2" charset="2"/>
              <a:buNone/>
              <a:defRPr/>
            </a:pPr>
            <a:endParaRPr lang="en-US" altLang="en-CN" sz="2000" dirty="0"/>
          </a:p>
          <a:p>
            <a:pPr>
              <a:defRPr/>
            </a:pPr>
            <a:r>
              <a:rPr lang="en-US" altLang="en-CN" sz="2000" dirty="0"/>
              <a:t>For σ</a:t>
            </a:r>
            <a:r>
              <a:rPr lang="en-US" altLang="en-CN" sz="2000" baseline="30000" dirty="0"/>
              <a:t>2</a:t>
            </a:r>
            <a:r>
              <a:rPr lang="en-US" altLang="en-CN" sz="2000" dirty="0"/>
              <a:t>, the MLE generates a downward biased estimate</a:t>
            </a:r>
          </a:p>
          <a:p>
            <a:pPr>
              <a:defRPr/>
            </a:pPr>
            <a:endParaRPr lang="en-US" altLang="en-CN" sz="2000" dirty="0"/>
          </a:p>
          <a:p>
            <a:pPr>
              <a:defRPr/>
            </a:pPr>
            <a:endParaRPr lang="en-US" altLang="en-CN" sz="2000" dirty="0"/>
          </a:p>
          <a:p>
            <a:pPr marL="0" indent="0">
              <a:buFont typeface="Wingdings" pitchFamily="2" charset="2"/>
              <a:buNone/>
              <a:defRPr/>
            </a:pPr>
            <a:endParaRPr lang="en-US" altLang="en-CN" sz="2000" dirty="0"/>
          </a:p>
          <a:p>
            <a:pPr>
              <a:defRPr/>
            </a:pPr>
            <a:r>
              <a:rPr lang="en-US" altLang="en-CN" sz="2000" dirty="0"/>
              <a:t>For normal data (a closed form likelihood), this is easily converted to an unbiased form using algebra:</a:t>
            </a:r>
          </a:p>
          <a:p>
            <a:pPr marL="0" indent="0" algn="ctr">
              <a:buNone/>
              <a:defRPr/>
            </a:pPr>
            <a:endParaRPr lang="en-US" altLang="en-CN" sz="2000" dirty="0"/>
          </a:p>
          <a:p>
            <a:pPr marL="0" indent="0">
              <a:buFont typeface="Wingdings" pitchFamily="2" charset="2"/>
              <a:buNone/>
              <a:defRPr/>
            </a:pPr>
            <a:endParaRPr lang="en-US" altLang="en-CN" sz="2000" dirty="0"/>
          </a:p>
          <a:p>
            <a:pPr>
              <a:defRPr/>
            </a:pPr>
            <a:r>
              <a:rPr lang="en-US" altLang="en-CN" sz="2000" b="1" dirty="0"/>
              <a:t>Note</a:t>
            </a:r>
            <a:r>
              <a:rPr lang="en-US" altLang="en-CN" sz="2000" dirty="0"/>
              <a:t>: Restricted maximum likelihood (REML) generates unbiased estimates of  σ</a:t>
            </a:r>
            <a:r>
              <a:rPr lang="en-US" altLang="en-CN" sz="2000" baseline="30000" dirty="0"/>
              <a:t>2 </a:t>
            </a:r>
            <a:r>
              <a:rPr lang="en-US" altLang="en-CN" sz="2000" dirty="0"/>
              <a:t>for more difficult likelihoods that are not closed form.</a:t>
            </a:r>
          </a:p>
          <a:p>
            <a:pPr>
              <a:defRPr/>
            </a:pPr>
            <a:endParaRPr lang="en-US" altLang="en-CN" sz="2000" dirty="0"/>
          </a:p>
        </p:txBody>
      </p:sp>
      <p:pic>
        <p:nvPicPr>
          <p:cNvPr id="54275" name="Picture 4">
            <a:extLst>
              <a:ext uri="{FF2B5EF4-FFF2-40B4-BE49-F238E27FC236}">
                <a16:creationId xmlns:a16="http://schemas.microsoft.com/office/drawing/2014/main" id="{C2F8522E-D4AA-9B49-9585-40EDD903CAA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950" y="1989138"/>
            <a:ext cx="88646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276" name="Picture 10">
            <a:extLst>
              <a:ext uri="{FF2B5EF4-FFF2-40B4-BE49-F238E27FC236}">
                <a16:creationId xmlns:a16="http://schemas.microsoft.com/office/drawing/2014/main" id="{80F0D7D1-6CD0-DC4C-BB88-CB121821F839}"/>
              </a:ext>
            </a:extLst>
          </p:cNvPr>
          <p:cNvPicPr>
            <a:picLocks noChangeAspect="1"/>
          </p:cNvPicPr>
          <p:nvPr/>
        </p:nvPicPr>
        <p:blipFill>
          <a:blip r:embed="rId3">
            <a:extLst>
              <a:ext uri="{28A0092B-C50C-407E-A947-70E740481C1C}">
                <a14:useLocalDpi xmlns:a14="http://schemas.microsoft.com/office/drawing/2010/main" val="0"/>
              </a:ext>
            </a:extLst>
          </a:blip>
          <a:srcRect l="31271" t="-2" r="28902" b="-3986"/>
          <a:stretch>
            <a:fillRect/>
          </a:stretch>
        </p:blipFill>
        <p:spPr bwMode="auto">
          <a:xfrm>
            <a:off x="2498725" y="3611563"/>
            <a:ext cx="3530600"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C6C1546-FEA8-654C-90FA-259790BAAF84}"/>
                  </a:ext>
                </a:extLst>
              </p:cNvPr>
              <p:cNvSpPr/>
              <p:nvPr/>
            </p:nvSpPr>
            <p:spPr>
              <a:xfrm>
                <a:off x="2502718" y="5315099"/>
                <a:ext cx="3164969"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endChr m:val="]"/>
                          <m:ctrlPr>
                            <a:rPr lang="en-CN" sz="2400" i="1">
                              <a:latin typeface="Cambria Math" panose="02040503050406030204" pitchFamily="18" charset="0"/>
                            </a:rPr>
                          </m:ctrlPr>
                        </m:dPr>
                        <m:e>
                          <m:sSup>
                            <m:sSupPr>
                              <m:ctrlPr>
                                <a:rPr lang="en-CN" sz="2400" i="1">
                                  <a:latin typeface="Cambria Math" panose="02040503050406030204" pitchFamily="18" charset="0"/>
                                </a:rPr>
                              </m:ctrlPr>
                            </m:sSupPr>
                            <m:e>
                              <m:acc>
                                <m:accPr>
                                  <m:chr m:val="̂"/>
                                  <m:ctrlPr>
                                    <a:rPr lang="en-CN" sz="2400" i="1">
                                      <a:latin typeface="Cambria Math" panose="02040503050406030204" pitchFamily="18" charset="0"/>
                                    </a:rPr>
                                  </m:ctrlPr>
                                </m:accPr>
                                <m:e>
                                  <m:r>
                                    <a:rPr lang="en-CN" sz="2400" i="1">
                                      <a:latin typeface="Cambria Math" panose="02040503050406030204" pitchFamily="18" charset="0"/>
                                    </a:rPr>
                                    <m:t>𝜎</m:t>
                                  </m:r>
                                </m:e>
                              </m:acc>
                            </m:e>
                            <m:sup>
                              <m:r>
                                <a:rPr lang="en-CN" sz="2400" i="0">
                                  <a:latin typeface="Cambria Math" panose="02040503050406030204" pitchFamily="18" charset="0"/>
                                </a:rPr>
                                <m:t>2</m:t>
                              </m:r>
                            </m:sup>
                          </m:sSup>
                          <m:r>
                            <a:rPr lang="en-CN" sz="2400" i="0">
                              <a:latin typeface="Cambria Math" panose="02040503050406030204" pitchFamily="18" charset="0"/>
                            </a:rPr>
                            <m:t> =  </m:t>
                          </m:r>
                          <m:sSup>
                            <m:sSupPr>
                              <m:ctrlPr>
                                <a:rPr lang="en-CN" sz="2400" i="1">
                                  <a:latin typeface="Cambria Math" panose="02040503050406030204" pitchFamily="18" charset="0"/>
                                </a:rPr>
                              </m:ctrlPr>
                            </m:sSupPr>
                            <m:e>
                              <m:acc>
                                <m:accPr>
                                  <m:chr m:val="̃"/>
                                  <m:ctrlPr>
                                    <a:rPr lang="en-CN" sz="2400" i="1">
                                      <a:latin typeface="Cambria Math" panose="02040503050406030204" pitchFamily="18" charset="0"/>
                                    </a:rPr>
                                  </m:ctrlPr>
                                </m:accPr>
                                <m:e>
                                  <m:r>
                                    <a:rPr lang="en-CN" sz="2400" i="1">
                                      <a:latin typeface="Cambria Math" panose="02040503050406030204" pitchFamily="18" charset="0"/>
                                    </a:rPr>
                                    <m:t>𝜎</m:t>
                                  </m:r>
                                </m:e>
                              </m:acc>
                            </m:e>
                            <m:sup>
                              <m:r>
                                <a:rPr lang="en-CN" sz="2400" i="0">
                                  <a:latin typeface="Cambria Math" panose="02040503050406030204" pitchFamily="18" charset="0"/>
                                </a:rPr>
                                <m:t>2</m:t>
                              </m:r>
                            </m:sup>
                          </m:sSup>
                          <m:r>
                            <a:rPr lang="en-CN" sz="2400" i="0">
                              <a:latin typeface="Cambria Math" panose="02040503050406030204" pitchFamily="18" charset="0"/>
                            </a:rPr>
                            <m:t> [</m:t>
                          </m:r>
                          <m:f>
                            <m:fPr>
                              <m:type m:val="lin"/>
                              <m:ctrlPr>
                                <a:rPr lang="en-CN" sz="2400" i="1">
                                  <a:latin typeface="Cambria Math" panose="02040503050406030204" pitchFamily="18" charset="0"/>
                                </a:rPr>
                              </m:ctrlPr>
                            </m:fPr>
                            <m:num>
                              <m:r>
                                <a:rPr lang="en-CN" sz="2400" i="1">
                                  <a:latin typeface="Cambria Math" panose="02040503050406030204" pitchFamily="18" charset="0"/>
                                </a:rPr>
                                <m:t>𝑛</m:t>
                              </m:r>
                            </m:num>
                            <m:den>
                              <m:d>
                                <m:dPr>
                                  <m:ctrlPr>
                                    <a:rPr lang="en-CN" sz="2400" i="1">
                                      <a:latin typeface="Cambria Math" panose="02040503050406030204" pitchFamily="18" charset="0"/>
                                    </a:rPr>
                                  </m:ctrlPr>
                                </m:dPr>
                                <m:e>
                                  <m:r>
                                    <a:rPr lang="en-CN" sz="2400" i="1">
                                      <a:latin typeface="Cambria Math" panose="02040503050406030204" pitchFamily="18" charset="0"/>
                                    </a:rPr>
                                    <m:t>𝑛</m:t>
                                  </m:r>
                                  <m:r>
                                    <a:rPr lang="en-CN" sz="2400" i="0">
                                      <a:latin typeface="Cambria Math" panose="02040503050406030204" pitchFamily="18" charset="0"/>
                                    </a:rPr>
                                    <m:t>−</m:t>
                                  </m:r>
                                  <m:r>
                                    <a:rPr lang="en-CN" sz="2400" i="1">
                                      <a:latin typeface="Cambria Math" panose="02040503050406030204" pitchFamily="18" charset="0"/>
                                    </a:rPr>
                                    <m:t>𝑝</m:t>
                                  </m:r>
                                </m:e>
                              </m:d>
                            </m:den>
                          </m:f>
                        </m:e>
                      </m:d>
                    </m:oMath>
                  </m:oMathPara>
                </a14:m>
                <a:endParaRPr lang="en-CN" sz="2400" dirty="0"/>
              </a:p>
            </p:txBody>
          </p:sp>
        </mc:Choice>
        <mc:Fallback xmlns="">
          <p:sp>
            <p:nvSpPr>
              <p:cNvPr id="4" name="Rectangle 3">
                <a:extLst>
                  <a:ext uri="{FF2B5EF4-FFF2-40B4-BE49-F238E27FC236}">
                    <a16:creationId xmlns:a16="http://schemas.microsoft.com/office/drawing/2014/main" id="{EC6C1546-FEA8-654C-90FA-259790BAAF84}"/>
                  </a:ext>
                </a:extLst>
              </p:cNvPr>
              <p:cNvSpPr>
                <a:spLocks noRot="1" noChangeAspect="1" noMove="1" noResize="1" noEditPoints="1" noAdjustHandles="1" noChangeArrowheads="1" noChangeShapeType="1" noTextEdit="1"/>
              </p:cNvSpPr>
              <p:nvPr/>
            </p:nvSpPr>
            <p:spPr>
              <a:xfrm>
                <a:off x="2502718" y="5315099"/>
                <a:ext cx="3164969" cy="461665"/>
              </a:xfrm>
              <a:prstGeom prst="rect">
                <a:avLst/>
              </a:prstGeom>
              <a:blipFill>
                <a:blip r:embed="rId4"/>
                <a:stretch>
                  <a:fillRect t="-121053" r="-9600" b="-186842"/>
                </a:stretch>
              </a:blipFill>
            </p:spPr>
            <p:txBody>
              <a:bodyPr/>
              <a:lstStyle/>
              <a:p>
                <a:r>
                  <a:rPr lang="en-CN">
                    <a:noFill/>
                  </a:rPr>
                  <a:t> </a:t>
                </a:r>
              </a:p>
            </p:txBody>
          </p:sp>
        </mc:Fallback>
      </mc:AlternateContent>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403DEA36-18D3-C64A-B7AC-5635E1C6B124}"/>
              </a:ext>
            </a:extLst>
          </p:cNvPr>
          <p:cNvSpPr>
            <a:spLocks noGrp="1" noChangeArrowheads="1"/>
          </p:cNvSpPr>
          <p:nvPr>
            <p:ph type="title"/>
          </p:nvPr>
        </p:nvSpPr>
        <p:spPr/>
        <p:txBody>
          <a:bodyPr/>
          <a:lstStyle/>
          <a:p>
            <a:pPr eaLnBrk="1" hangingPunct="1">
              <a:defRPr/>
            </a:pPr>
            <a:r>
              <a:rPr lang="en-NZ" dirty="0">
                <a:cs typeface="+mj-cs"/>
              </a:rPr>
              <a:t>Further points about MLEs:</a:t>
            </a:r>
            <a:endParaRPr lang="en-GB" dirty="0">
              <a:cs typeface="+mj-cs"/>
            </a:endParaRPr>
          </a:p>
        </p:txBody>
      </p:sp>
      <p:sp>
        <p:nvSpPr>
          <p:cNvPr id="55298" name="Content Placeholder 1">
            <a:extLst>
              <a:ext uri="{FF2B5EF4-FFF2-40B4-BE49-F238E27FC236}">
                <a16:creationId xmlns:a16="http://schemas.microsoft.com/office/drawing/2014/main" id="{92A7AA7F-534F-5E41-B5A9-0D2E5F2E3CAE}"/>
              </a:ext>
            </a:extLst>
          </p:cNvPr>
          <p:cNvSpPr>
            <a:spLocks noGrp="1" noChangeArrowheads="1"/>
          </p:cNvSpPr>
          <p:nvPr>
            <p:ph idx="1"/>
          </p:nvPr>
        </p:nvSpPr>
        <p:spPr>
          <a:xfrm>
            <a:off x="468313" y="1844675"/>
            <a:ext cx="8229600" cy="4392613"/>
          </a:xfrm>
        </p:spPr>
        <p:txBody>
          <a:bodyPr/>
          <a:lstStyle/>
          <a:p>
            <a:pPr marL="0" indent="0">
              <a:buFont typeface="Wingdings" pitchFamily="2" charset="2"/>
              <a:buNone/>
            </a:pPr>
            <a:r>
              <a:rPr lang="en-US" altLang="en-CN" sz="2400" dirty="0">
                <a:solidFill>
                  <a:srgbClr val="0000FF"/>
                </a:solidFill>
              </a:rPr>
              <a:t>MLEs have better statistical properties than LSEs or other estimators</a:t>
            </a:r>
            <a:r>
              <a:rPr lang="en-US" altLang="en-CN" sz="2400" dirty="0"/>
              <a:t>.</a:t>
            </a:r>
          </a:p>
          <a:p>
            <a:pPr marL="0" indent="0">
              <a:buFont typeface="Wingdings" pitchFamily="2" charset="2"/>
              <a:buNone/>
            </a:pPr>
            <a:endParaRPr lang="en-US" altLang="en-CN" sz="1000" dirty="0"/>
          </a:p>
          <a:p>
            <a:pPr marL="0" indent="0">
              <a:buFont typeface="Wingdings" pitchFamily="2" charset="2"/>
              <a:buNone/>
            </a:pPr>
            <a:r>
              <a:rPr lang="en-US" altLang="en-CN" sz="2400" dirty="0"/>
              <a:t>1. MLEs are BLUP </a:t>
            </a:r>
            <a:r>
              <a:rPr lang="mr-IN" altLang="en-CN" sz="2400" dirty="0"/>
              <a:t>–</a:t>
            </a:r>
            <a:r>
              <a:rPr lang="en-US" altLang="en-CN" sz="2400" dirty="0"/>
              <a:t> Best Linear Unbiased Predictors of β</a:t>
            </a:r>
            <a:r>
              <a:rPr lang="en-US" altLang="en-CN" sz="2400" baseline="-25000" dirty="0" err="1"/>
              <a:t>i</a:t>
            </a:r>
            <a:endParaRPr lang="en-US" altLang="en-CN" sz="2400" baseline="-25000" dirty="0"/>
          </a:p>
          <a:p>
            <a:pPr marL="0" indent="0">
              <a:buFont typeface="Wingdings" pitchFamily="2" charset="2"/>
              <a:buNone/>
            </a:pPr>
            <a:endParaRPr lang="en-US" altLang="en-CN" sz="1000" dirty="0"/>
          </a:p>
          <a:p>
            <a:pPr marL="0" indent="0">
              <a:buNone/>
            </a:pPr>
            <a:r>
              <a:rPr lang="en-US" altLang="en-CN" sz="2400" dirty="0"/>
              <a:t>2. MLEs have lower variance when compared to other unbiased predictors (e.g. RMLEs) i.e. can underestimate σ</a:t>
            </a:r>
            <a:r>
              <a:rPr lang="en-US" altLang="en-CN" sz="2400" baseline="30000" dirty="0"/>
              <a:t>2</a:t>
            </a:r>
            <a:endParaRPr lang="en-US" altLang="en-CN" sz="2400" dirty="0"/>
          </a:p>
          <a:p>
            <a:pPr marL="0" indent="0">
              <a:buFont typeface="Wingdings" pitchFamily="2" charset="2"/>
              <a:buNone/>
            </a:pPr>
            <a:endParaRPr lang="en-US" altLang="en-CN" sz="1000" dirty="0"/>
          </a:p>
          <a:p>
            <a:pPr marL="0" indent="0">
              <a:buFont typeface="Wingdings" pitchFamily="2" charset="2"/>
              <a:buNone/>
            </a:pPr>
            <a:r>
              <a:rPr lang="en-US" altLang="en-CN" sz="2400" dirty="0"/>
              <a:t>3. MLEs are consistent  =&gt;  they converge to true population parameters with large n</a:t>
            </a:r>
          </a:p>
          <a:p>
            <a:pPr marL="0" indent="0">
              <a:buFont typeface="Wingdings" pitchFamily="2" charset="2"/>
              <a:buNone/>
            </a:pPr>
            <a:endParaRPr lang="en-US" altLang="en-CN" sz="1000" dirty="0"/>
          </a:p>
          <a:p>
            <a:pPr marL="0" indent="0">
              <a:buFont typeface="Wingdings" pitchFamily="2" charset="2"/>
              <a:buNone/>
            </a:pPr>
            <a:r>
              <a:rPr lang="en-US" altLang="en-CN" sz="2400" dirty="0"/>
              <a:t>4. MLEs are sufficient  =&gt;  they contain all the information in the sample</a:t>
            </a:r>
          </a:p>
          <a:p>
            <a:pPr marL="0" indent="0"/>
            <a:endParaRPr lang="en-US" altLang="en-CN" sz="2400" dirty="0"/>
          </a:p>
          <a:p>
            <a:pPr marL="0" indent="0"/>
            <a:endParaRPr lang="en-US" altLang="en-CN" sz="24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C704D348-5F3B-824E-8F69-FE9382B18E1C}"/>
              </a:ext>
            </a:extLst>
          </p:cNvPr>
          <p:cNvSpPr>
            <a:spLocks noGrp="1" noChangeArrowheads="1"/>
          </p:cNvSpPr>
          <p:nvPr>
            <p:ph type="title"/>
          </p:nvPr>
        </p:nvSpPr>
        <p:spPr/>
        <p:txBody>
          <a:bodyPr/>
          <a:lstStyle/>
          <a:p>
            <a:pPr eaLnBrk="1" hangingPunct="1">
              <a:defRPr/>
            </a:pPr>
            <a:r>
              <a:rPr lang="en-NZ" dirty="0">
                <a:cs typeface="+mj-cs"/>
              </a:rPr>
              <a:t>MLEs :</a:t>
            </a:r>
            <a:endParaRPr lang="en-GB" dirty="0">
              <a:cs typeface="+mj-cs"/>
            </a:endParaRPr>
          </a:p>
        </p:txBody>
      </p:sp>
      <p:sp>
        <p:nvSpPr>
          <p:cNvPr id="2" name="Content Placeholder 1">
            <a:extLst>
              <a:ext uri="{FF2B5EF4-FFF2-40B4-BE49-F238E27FC236}">
                <a16:creationId xmlns:a16="http://schemas.microsoft.com/office/drawing/2014/main" id="{2E67B6BB-02A1-5144-9D36-762637192618}"/>
              </a:ext>
            </a:extLst>
          </p:cNvPr>
          <p:cNvSpPr>
            <a:spLocks noGrp="1"/>
          </p:cNvSpPr>
          <p:nvPr>
            <p:ph idx="1"/>
          </p:nvPr>
        </p:nvSpPr>
        <p:spPr>
          <a:xfrm>
            <a:off x="457200" y="1664816"/>
            <a:ext cx="8229600" cy="3528368"/>
          </a:xfrm>
        </p:spPr>
        <p:txBody>
          <a:bodyPr/>
          <a:lstStyle/>
          <a:p>
            <a:pPr marL="0" indent="0">
              <a:buFont typeface="Wingdings" charset="0"/>
              <a:buNone/>
              <a:defRPr/>
            </a:pPr>
            <a:r>
              <a:rPr lang="en-US" sz="2400" dirty="0"/>
              <a:t>We demonstrated how to derive matrix-based formulae for MLE estimates for models with normal errors.</a:t>
            </a:r>
          </a:p>
          <a:p>
            <a:pPr marL="0" indent="0">
              <a:buFont typeface="Wingdings" charset="0"/>
              <a:buNone/>
              <a:defRPr/>
            </a:pPr>
            <a:endParaRPr lang="en-US" sz="2400" dirty="0"/>
          </a:p>
          <a:p>
            <a:pPr marL="0" indent="0">
              <a:buFont typeface="Wingdings" charset="0"/>
              <a:buNone/>
              <a:defRPr/>
            </a:pPr>
            <a:r>
              <a:rPr lang="en-US" sz="2400" dirty="0"/>
              <a:t>Of course there exist similar formulae for MLE estimates for other types of distributions (Binomial, Poisson, Gamma </a:t>
            </a:r>
            <a:r>
              <a:rPr lang="en-US" sz="2400" dirty="0" err="1"/>
              <a:t>etc</a:t>
            </a:r>
            <a:r>
              <a:rPr lang="en-US" sz="2400" dirty="0"/>
              <a:t>)</a:t>
            </a:r>
          </a:p>
          <a:p>
            <a:pPr marL="0" indent="0">
              <a:buFont typeface="Wingdings" charset="0"/>
              <a:buNone/>
              <a:defRPr/>
            </a:pPr>
            <a:endParaRPr lang="en-US" sz="2400" dirty="0"/>
          </a:p>
          <a:p>
            <a:pPr marL="0" indent="0">
              <a:buFont typeface="Wingdings" charset="0"/>
              <a:buNone/>
              <a:defRPr/>
            </a:pPr>
            <a:r>
              <a:rPr lang="en-US" sz="2400" dirty="0"/>
              <a:t>MLEs are the standard ways that more complex error distributions get handled.</a:t>
            </a:r>
          </a:p>
          <a:p>
            <a:pPr marL="0" indent="0">
              <a:buFont typeface="Wingdings" charset="0"/>
              <a:buNone/>
              <a:defRPr/>
            </a:pPr>
            <a:endParaRPr lang="en-US" sz="2400" dirty="0">
              <a:solidFill>
                <a:srgbClr val="0000FF"/>
              </a:solidFill>
            </a:endParaRPr>
          </a:p>
          <a:p>
            <a:pPr marL="0" indent="0">
              <a:buFont typeface="Wingdings" charset="0"/>
              <a:buNone/>
              <a:defRPr/>
            </a:pPr>
            <a:r>
              <a:rPr lang="en-US" sz="2400" dirty="0">
                <a:solidFill>
                  <a:srgbClr val="0000FF"/>
                </a:solidFill>
              </a:rPr>
              <a:t>They are also important to us for evaluating model performance (coming soon)</a:t>
            </a:r>
            <a:endParaRPr lang="en-US" altLang="en-CN" sz="2400" dirty="0"/>
          </a:p>
          <a:p>
            <a:pPr marL="0" indent="0">
              <a:buNone/>
              <a:defRPr/>
            </a:pPr>
            <a:endParaRPr lang="en-US" sz="2400" dirty="0"/>
          </a:p>
          <a:p>
            <a:pPr>
              <a:buFont typeface="Wingdings" charset="0"/>
              <a:buChar char="l"/>
              <a:defRPr/>
            </a:pPr>
            <a:endParaRPr lang="en-US" sz="24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C704D348-5F3B-824E-8F69-FE9382B18E1C}"/>
              </a:ext>
            </a:extLst>
          </p:cNvPr>
          <p:cNvSpPr>
            <a:spLocks noGrp="1" noChangeArrowheads="1"/>
          </p:cNvSpPr>
          <p:nvPr>
            <p:ph type="title"/>
          </p:nvPr>
        </p:nvSpPr>
        <p:spPr/>
        <p:txBody>
          <a:bodyPr/>
          <a:lstStyle/>
          <a:p>
            <a:pPr eaLnBrk="1" hangingPunct="1">
              <a:defRPr/>
            </a:pPr>
            <a:r>
              <a:rPr lang="en-NZ" dirty="0">
                <a:cs typeface="+mj-cs"/>
              </a:rPr>
              <a:t>MLEs :</a:t>
            </a:r>
            <a:endParaRPr lang="en-GB" dirty="0">
              <a:cs typeface="+mj-cs"/>
            </a:endParaRPr>
          </a:p>
        </p:txBody>
      </p:sp>
      <p:sp>
        <p:nvSpPr>
          <p:cNvPr id="2" name="Content Placeholder 1">
            <a:extLst>
              <a:ext uri="{FF2B5EF4-FFF2-40B4-BE49-F238E27FC236}">
                <a16:creationId xmlns:a16="http://schemas.microsoft.com/office/drawing/2014/main" id="{2E67B6BB-02A1-5144-9D36-762637192618}"/>
              </a:ext>
            </a:extLst>
          </p:cNvPr>
          <p:cNvSpPr>
            <a:spLocks noGrp="1"/>
          </p:cNvSpPr>
          <p:nvPr>
            <p:ph idx="1"/>
          </p:nvPr>
        </p:nvSpPr>
        <p:spPr>
          <a:xfrm>
            <a:off x="468313" y="1844675"/>
            <a:ext cx="8229600" cy="4392613"/>
          </a:xfrm>
        </p:spPr>
        <p:txBody>
          <a:bodyPr/>
          <a:lstStyle/>
          <a:p>
            <a:pPr marL="0" indent="0">
              <a:buFont typeface="Wingdings" charset="0"/>
              <a:buNone/>
              <a:defRPr/>
            </a:pPr>
            <a:r>
              <a:rPr lang="en-US" sz="2400" dirty="0"/>
              <a:t>For simple models, exact differential solutions are possible. For more complex models, this is not possible, and turning points are found using numerical searching.</a:t>
            </a:r>
          </a:p>
          <a:p>
            <a:pPr marL="0" indent="0">
              <a:buFont typeface="Wingdings" charset="0"/>
              <a:buNone/>
              <a:defRPr/>
            </a:pPr>
            <a:endParaRPr lang="en-US" sz="2400" dirty="0"/>
          </a:p>
          <a:p>
            <a:pPr>
              <a:buFont typeface="Wingdings" charset="0"/>
              <a:buChar char="l"/>
              <a:defRPr/>
            </a:pPr>
            <a:endParaRPr lang="en-US" sz="2400" dirty="0"/>
          </a:p>
          <a:p>
            <a:pPr>
              <a:buFont typeface="Wingdings" charset="0"/>
              <a:buChar char="l"/>
              <a:defRPr/>
            </a:pPr>
            <a:endParaRPr lang="en-US" sz="2400" dirty="0"/>
          </a:p>
        </p:txBody>
      </p:sp>
      <p:grpSp>
        <p:nvGrpSpPr>
          <p:cNvPr id="4" name="Group 13">
            <a:extLst>
              <a:ext uri="{FF2B5EF4-FFF2-40B4-BE49-F238E27FC236}">
                <a16:creationId xmlns:a16="http://schemas.microsoft.com/office/drawing/2014/main" id="{EF5E851B-12CD-414F-8B73-94E2B5812D0D}"/>
              </a:ext>
            </a:extLst>
          </p:cNvPr>
          <p:cNvGrpSpPr>
            <a:grpSpLocks/>
          </p:cNvGrpSpPr>
          <p:nvPr/>
        </p:nvGrpSpPr>
        <p:grpSpPr bwMode="auto">
          <a:xfrm>
            <a:off x="2483768" y="3789040"/>
            <a:ext cx="3312368" cy="2731021"/>
            <a:chOff x="5796136" y="2060848"/>
            <a:chExt cx="3347864" cy="3666852"/>
          </a:xfrm>
        </p:grpSpPr>
        <p:cxnSp>
          <p:nvCxnSpPr>
            <p:cNvPr id="5" name="Straight Connector 4">
              <a:extLst>
                <a:ext uri="{FF2B5EF4-FFF2-40B4-BE49-F238E27FC236}">
                  <a16:creationId xmlns:a16="http://schemas.microsoft.com/office/drawing/2014/main" id="{13C7147B-A268-774A-A991-8AE66DDFE192}"/>
                </a:ext>
              </a:extLst>
            </p:cNvPr>
            <p:cNvCxnSpPr/>
            <p:nvPr/>
          </p:nvCxnSpPr>
          <p:spPr>
            <a:xfrm>
              <a:off x="5796136" y="2852951"/>
              <a:ext cx="0" cy="237631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8BB23196-2ED8-0744-B5BC-7D7A7B309550}"/>
                </a:ext>
              </a:extLst>
            </p:cNvPr>
            <p:cNvCxnSpPr/>
            <p:nvPr/>
          </p:nvCxnSpPr>
          <p:spPr>
            <a:xfrm flipH="1">
              <a:off x="5796136" y="5229262"/>
              <a:ext cx="2584316" cy="793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 name="Freeform 6">
              <a:extLst>
                <a:ext uri="{FF2B5EF4-FFF2-40B4-BE49-F238E27FC236}">
                  <a16:creationId xmlns:a16="http://schemas.microsoft.com/office/drawing/2014/main" id="{E36E6495-41E9-D447-8DCB-6DD568D7B030}"/>
                </a:ext>
              </a:extLst>
            </p:cNvPr>
            <p:cNvSpPr/>
            <p:nvPr/>
          </p:nvSpPr>
          <p:spPr>
            <a:xfrm>
              <a:off x="5956466" y="3289482"/>
              <a:ext cx="2501770" cy="1396896"/>
            </a:xfrm>
            <a:custGeom>
              <a:avLst/>
              <a:gdLst>
                <a:gd name="connsiteX0" fmla="*/ 0 w 2501900"/>
                <a:gd name="connsiteY0" fmla="*/ 1397039 h 1397039"/>
                <a:gd name="connsiteX1" fmla="*/ 355600 w 2501900"/>
                <a:gd name="connsiteY1" fmla="*/ 660439 h 1397039"/>
                <a:gd name="connsiteX2" fmla="*/ 914400 w 2501900"/>
                <a:gd name="connsiteY2" fmla="*/ 190539 h 1397039"/>
                <a:gd name="connsiteX3" fmla="*/ 1511300 w 2501900"/>
                <a:gd name="connsiteY3" fmla="*/ 39 h 1397039"/>
                <a:gd name="connsiteX4" fmla="*/ 2057400 w 2501900"/>
                <a:gd name="connsiteY4" fmla="*/ 203239 h 1397039"/>
                <a:gd name="connsiteX5" fmla="*/ 2501900 w 2501900"/>
                <a:gd name="connsiteY5" fmla="*/ 635039 h 1397039"/>
                <a:gd name="connsiteX6" fmla="*/ 2501900 w 2501900"/>
                <a:gd name="connsiteY6" fmla="*/ 635039 h 1397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1900" h="1397039">
                  <a:moveTo>
                    <a:pt x="0" y="1397039"/>
                  </a:moveTo>
                  <a:cubicBezTo>
                    <a:pt x="101600" y="1129280"/>
                    <a:pt x="203200" y="861522"/>
                    <a:pt x="355600" y="660439"/>
                  </a:cubicBezTo>
                  <a:cubicBezTo>
                    <a:pt x="508000" y="459356"/>
                    <a:pt x="721783" y="300606"/>
                    <a:pt x="914400" y="190539"/>
                  </a:cubicBezTo>
                  <a:cubicBezTo>
                    <a:pt x="1107017" y="80472"/>
                    <a:pt x="1320800" y="-2078"/>
                    <a:pt x="1511300" y="39"/>
                  </a:cubicBezTo>
                  <a:cubicBezTo>
                    <a:pt x="1701800" y="2156"/>
                    <a:pt x="1892300" y="97406"/>
                    <a:pt x="2057400" y="203239"/>
                  </a:cubicBezTo>
                  <a:cubicBezTo>
                    <a:pt x="2222500" y="309072"/>
                    <a:pt x="2427817" y="563072"/>
                    <a:pt x="2501900" y="635039"/>
                  </a:cubicBezTo>
                  <a:lnTo>
                    <a:pt x="2501900" y="635039"/>
                  </a:lnTo>
                </a:path>
              </a:pathLst>
            </a:custGeom>
            <a:ln>
              <a:solidFill>
                <a:srgbClr val="3366FF"/>
              </a:solidFill>
            </a:ln>
            <a:effectLst/>
          </p:spPr>
          <p:style>
            <a:lnRef idx="2">
              <a:schemeClr val="accent1"/>
            </a:lnRef>
            <a:fillRef idx="0">
              <a:schemeClr val="accent1"/>
            </a:fillRef>
            <a:effectRef idx="1">
              <a:schemeClr val="accent1"/>
            </a:effectRef>
            <a:fontRef idx="minor">
              <a:schemeClr val="tx1"/>
            </a:fontRef>
          </p:style>
          <p:txBody>
            <a:bodyPr anchor="ctr"/>
            <a:lstStyle/>
            <a:p>
              <a:pPr algn="ctr" eaLnBrk="1" hangingPunct="1">
                <a:defRPr/>
              </a:pPr>
              <a:endParaRPr lang="en-US"/>
            </a:p>
          </p:txBody>
        </p:sp>
        <p:pic>
          <p:nvPicPr>
            <p:cNvPr id="8" name="Picture 9">
              <a:extLst>
                <a:ext uri="{FF2B5EF4-FFF2-40B4-BE49-F238E27FC236}">
                  <a16:creationId xmlns:a16="http://schemas.microsoft.com/office/drawing/2014/main" id="{983048F6-3CDB-C449-BBA0-C32348E4B6C9}"/>
                </a:ext>
              </a:extLst>
            </p:cNvPr>
            <p:cNvPicPr>
              <a:picLocks noChangeAspect="1"/>
            </p:cNvPicPr>
            <p:nvPr/>
          </p:nvPicPr>
          <p:blipFill>
            <a:blip r:embed="rId2">
              <a:extLst>
                <a:ext uri="{28A0092B-C50C-407E-A947-70E740481C1C}">
                  <a14:useLocalDpi xmlns:a14="http://schemas.microsoft.com/office/drawing/2010/main" val="0"/>
                </a:ext>
              </a:extLst>
            </a:blip>
            <a:srcRect l="43651" t="3972" r="42838" b="-5942"/>
            <a:stretch>
              <a:fillRect/>
            </a:stretch>
          </p:blipFill>
          <p:spPr bwMode="auto">
            <a:xfrm>
              <a:off x="7946256" y="3140968"/>
              <a:ext cx="1197744" cy="427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a:extLst>
                <a:ext uri="{FF2B5EF4-FFF2-40B4-BE49-F238E27FC236}">
                  <a16:creationId xmlns:a16="http://schemas.microsoft.com/office/drawing/2014/main" id="{7983D43F-CBD0-0541-9291-B2AD9357AD3A}"/>
                </a:ext>
              </a:extLst>
            </p:cNvPr>
            <p:cNvPicPr>
              <a:picLocks noChangeAspect="1"/>
            </p:cNvPicPr>
            <p:nvPr/>
          </p:nvPicPr>
          <p:blipFill>
            <a:blip r:embed="rId3">
              <a:extLst>
                <a:ext uri="{28A0092B-C50C-407E-A947-70E740481C1C}">
                  <a14:useLocalDpi xmlns:a14="http://schemas.microsoft.com/office/drawing/2010/main" val="0"/>
                </a:ext>
              </a:extLst>
            </a:blip>
            <a:srcRect l="44855" t="2" r="44408" b="-1764"/>
            <a:stretch>
              <a:fillRect/>
            </a:stretch>
          </p:blipFill>
          <p:spPr bwMode="auto">
            <a:xfrm>
              <a:off x="6804248" y="5301208"/>
              <a:ext cx="952004" cy="426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Down Arrow 9">
              <a:extLst>
                <a:ext uri="{FF2B5EF4-FFF2-40B4-BE49-F238E27FC236}">
                  <a16:creationId xmlns:a16="http://schemas.microsoft.com/office/drawing/2014/main" id="{09739964-446E-3446-AAF2-4FBDF05C6F72}"/>
                </a:ext>
              </a:extLst>
            </p:cNvPr>
            <p:cNvSpPr>
              <a:spLocks noChangeArrowheads="1"/>
            </p:cNvSpPr>
            <p:nvPr/>
          </p:nvSpPr>
          <p:spPr bwMode="auto">
            <a:xfrm>
              <a:off x="7308945" y="2708500"/>
              <a:ext cx="215889" cy="431768"/>
            </a:xfrm>
            <a:prstGeom prst="downArrow">
              <a:avLst>
                <a:gd name="adj1" fmla="val 50000"/>
                <a:gd name="adj2" fmla="val 49999"/>
              </a:avLst>
            </a:prstGeom>
            <a:solidFill>
              <a:srgbClr val="0000FF"/>
            </a:solidFill>
            <a:ln w="9525">
              <a:solidFill>
                <a:srgbClr val="0000FF"/>
              </a:solidFill>
              <a:miter lim="800000"/>
              <a:headEnd/>
              <a:tailEnd/>
            </a:ln>
            <a:effectLst>
              <a:outerShdw blurRad="40000" dist="23000" dir="5400000" rotWithShape="0">
                <a:srgbClr val="808080">
                  <a:alpha val="34999"/>
                </a:srgbClr>
              </a:outerShdw>
            </a:effectLst>
          </p:spPr>
          <p:txBody>
            <a:bodyPr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defRPr/>
              </a:pPr>
              <a:endParaRPr lang="en-US" altLang="en-CN" sz="1800">
                <a:solidFill>
                  <a:srgbClr val="FFFFFF"/>
                </a:solidFill>
              </a:endParaRPr>
            </a:p>
          </p:txBody>
        </p:sp>
        <p:pic>
          <p:nvPicPr>
            <p:cNvPr id="11" name="Picture 12">
              <a:extLst>
                <a:ext uri="{FF2B5EF4-FFF2-40B4-BE49-F238E27FC236}">
                  <a16:creationId xmlns:a16="http://schemas.microsoft.com/office/drawing/2014/main" id="{EB0313F5-D92E-B744-A092-CF92449F4863}"/>
                </a:ext>
              </a:extLst>
            </p:cNvPr>
            <p:cNvPicPr>
              <a:picLocks noChangeAspect="1"/>
            </p:cNvPicPr>
            <p:nvPr/>
          </p:nvPicPr>
          <p:blipFill>
            <a:blip r:embed="rId4">
              <a:extLst>
                <a:ext uri="{28A0092B-C50C-407E-A947-70E740481C1C}">
                  <a14:useLocalDpi xmlns:a14="http://schemas.microsoft.com/office/drawing/2010/main" val="0"/>
                </a:ext>
              </a:extLst>
            </a:blip>
            <a:srcRect l="36781" t="-14973" r="43733" b="-10477"/>
            <a:stretch>
              <a:fillRect/>
            </a:stretch>
          </p:blipFill>
          <p:spPr bwMode="auto">
            <a:xfrm>
              <a:off x="6228184" y="2060848"/>
              <a:ext cx="1727324" cy="52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cxnSp>
        <p:nvCxnSpPr>
          <p:cNvPr id="12" name="Straight Arrow Connector 11">
            <a:extLst>
              <a:ext uri="{FF2B5EF4-FFF2-40B4-BE49-F238E27FC236}">
                <a16:creationId xmlns:a16="http://schemas.microsoft.com/office/drawing/2014/main" id="{24CA0BDC-5BB5-2E40-A51B-7E033365F7E8}"/>
              </a:ext>
            </a:extLst>
          </p:cNvPr>
          <p:cNvCxnSpPr>
            <a:cxnSpLocks/>
          </p:cNvCxnSpPr>
          <p:nvPr/>
        </p:nvCxnSpPr>
        <p:spPr>
          <a:xfrm>
            <a:off x="2771800" y="5445224"/>
            <a:ext cx="499519" cy="0"/>
          </a:xfrm>
          <a:prstGeom prst="straightConnector1">
            <a:avLst/>
          </a:prstGeom>
          <a:ln>
            <a:solidFill>
              <a:srgbClr val="FF0000"/>
            </a:solidFill>
            <a:prstDash val="lgDash"/>
            <a:tailEnd type="triangle"/>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D56AE1DF-C308-314A-B75A-C6C5A994BDBE}"/>
              </a:ext>
            </a:extLst>
          </p:cNvPr>
          <p:cNvCxnSpPr>
            <a:cxnSpLocks/>
          </p:cNvCxnSpPr>
          <p:nvPr/>
        </p:nvCxnSpPr>
        <p:spPr>
          <a:xfrm flipV="1">
            <a:off x="2771800" y="5469961"/>
            <a:ext cx="0" cy="678870"/>
          </a:xfrm>
          <a:prstGeom prst="straightConnector1">
            <a:avLst/>
          </a:prstGeom>
          <a:ln>
            <a:solidFill>
              <a:srgbClr val="FF0000"/>
            </a:solidFill>
            <a:prstDash val="lgDash"/>
            <a:tailEnd type="triangl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8060843B-498C-0B44-8027-D308A421A473}"/>
              </a:ext>
            </a:extLst>
          </p:cNvPr>
          <p:cNvCxnSpPr>
            <a:cxnSpLocks/>
          </p:cNvCxnSpPr>
          <p:nvPr/>
        </p:nvCxnSpPr>
        <p:spPr>
          <a:xfrm flipV="1">
            <a:off x="3271319" y="4911791"/>
            <a:ext cx="0" cy="558170"/>
          </a:xfrm>
          <a:prstGeom prst="straightConnector1">
            <a:avLst/>
          </a:prstGeom>
          <a:ln>
            <a:solidFill>
              <a:srgbClr val="FF0000"/>
            </a:solidFill>
            <a:prstDash val="lgDash"/>
            <a:tailEnd type="triangle"/>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FAB50E4C-7627-3D48-B61F-83CB44502654}"/>
              </a:ext>
            </a:extLst>
          </p:cNvPr>
          <p:cNvCxnSpPr>
            <a:cxnSpLocks/>
          </p:cNvCxnSpPr>
          <p:nvPr/>
        </p:nvCxnSpPr>
        <p:spPr>
          <a:xfrm flipV="1">
            <a:off x="3851920" y="4704110"/>
            <a:ext cx="0" cy="228302"/>
          </a:xfrm>
          <a:prstGeom prst="straightConnector1">
            <a:avLst/>
          </a:prstGeom>
          <a:ln>
            <a:solidFill>
              <a:srgbClr val="FF0000"/>
            </a:solidFill>
            <a:prstDash val="lgDash"/>
            <a:tailEnd type="triangle"/>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5704DCAE-1D9E-1847-BB46-3FF3B4A9F43A}"/>
              </a:ext>
            </a:extLst>
          </p:cNvPr>
          <p:cNvCxnSpPr>
            <a:cxnSpLocks/>
          </p:cNvCxnSpPr>
          <p:nvPr/>
        </p:nvCxnSpPr>
        <p:spPr>
          <a:xfrm>
            <a:off x="3352401" y="4932412"/>
            <a:ext cx="499519" cy="0"/>
          </a:xfrm>
          <a:prstGeom prst="straightConnector1">
            <a:avLst/>
          </a:prstGeom>
          <a:ln>
            <a:solidFill>
              <a:srgbClr val="FF0000"/>
            </a:solidFill>
            <a:prstDash val="lgDash"/>
            <a:tailEnd type="triangle"/>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A07CE587-3B1C-7D43-A0E2-5B8C9FBAD68D}"/>
              </a:ext>
            </a:extLst>
          </p:cNvPr>
          <p:cNvCxnSpPr>
            <a:cxnSpLocks/>
          </p:cNvCxnSpPr>
          <p:nvPr/>
        </p:nvCxnSpPr>
        <p:spPr>
          <a:xfrm>
            <a:off x="3851920" y="4729609"/>
            <a:ext cx="342217" cy="0"/>
          </a:xfrm>
          <a:prstGeom prst="straightConnector1">
            <a:avLst/>
          </a:prstGeom>
          <a:ln>
            <a:solidFill>
              <a:srgbClr val="FF0000"/>
            </a:solidFill>
            <a:prstDash val="lgDash"/>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599897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A3E4AA3C-6389-E94C-A791-DFFC90346433}"/>
              </a:ext>
            </a:extLst>
          </p:cNvPr>
          <p:cNvSpPr>
            <a:spLocks noGrp="1" noChangeArrowheads="1"/>
          </p:cNvSpPr>
          <p:nvPr>
            <p:ph type="title"/>
          </p:nvPr>
        </p:nvSpPr>
        <p:spPr/>
        <p:txBody>
          <a:bodyPr/>
          <a:lstStyle/>
          <a:p>
            <a:pPr eaLnBrk="1" hangingPunct="1">
              <a:defRPr/>
            </a:pPr>
            <a:r>
              <a:rPr lang="en-NZ" dirty="0">
                <a:cs typeface="+mj-cs"/>
              </a:rPr>
              <a:t>Inference</a:t>
            </a:r>
            <a:endParaRPr lang="en-GB" dirty="0">
              <a:cs typeface="+mj-cs"/>
            </a:endParaRPr>
          </a:p>
        </p:txBody>
      </p:sp>
      <p:sp>
        <p:nvSpPr>
          <p:cNvPr id="58370" name="Content Placeholder 1">
            <a:extLst>
              <a:ext uri="{FF2B5EF4-FFF2-40B4-BE49-F238E27FC236}">
                <a16:creationId xmlns:a16="http://schemas.microsoft.com/office/drawing/2014/main" id="{D3A7B343-3A7E-934C-A67E-F9708E291476}"/>
              </a:ext>
            </a:extLst>
          </p:cNvPr>
          <p:cNvSpPr>
            <a:spLocks noGrp="1" noChangeArrowheads="1"/>
          </p:cNvSpPr>
          <p:nvPr>
            <p:ph idx="1"/>
          </p:nvPr>
        </p:nvSpPr>
        <p:spPr>
          <a:xfrm>
            <a:off x="468313" y="2060575"/>
            <a:ext cx="8229600" cy="4464050"/>
          </a:xfrm>
        </p:spPr>
        <p:txBody>
          <a:bodyPr/>
          <a:lstStyle/>
          <a:p>
            <a:r>
              <a:rPr lang="en-US" altLang="en-CN" sz="2400" dirty="0"/>
              <a:t>How to evaluate whether our model fits the data well?</a:t>
            </a:r>
          </a:p>
          <a:p>
            <a:pPr>
              <a:buFont typeface="Wingdings" pitchFamily="2" charset="2"/>
              <a:buNone/>
            </a:pPr>
            <a:endParaRPr lang="en-US" altLang="en-CN" sz="1000" dirty="0"/>
          </a:p>
          <a:p>
            <a:r>
              <a:rPr lang="en-US" altLang="en-CN" sz="2400" dirty="0"/>
              <a:t>How to evaluate whether all our predictors are useful for the model?</a:t>
            </a:r>
          </a:p>
          <a:p>
            <a:pPr>
              <a:buFont typeface="Wingdings" pitchFamily="2" charset="2"/>
              <a:buNone/>
            </a:pPr>
            <a:endParaRPr lang="en-US" altLang="en-CN" sz="1000" dirty="0"/>
          </a:p>
          <a:p>
            <a:r>
              <a:rPr lang="en-GB" altLang="en-CN" sz="2400" dirty="0"/>
              <a:t>Because the residuals (</a:t>
            </a:r>
            <a:r>
              <a:rPr lang="en-GB" altLang="en-CN" sz="2400" dirty="0" err="1"/>
              <a:t>e</a:t>
            </a:r>
            <a:r>
              <a:rPr lang="en-GB" altLang="en-CN" sz="2400" baseline="-25000" dirty="0" err="1"/>
              <a:t>i</a:t>
            </a:r>
            <a:r>
              <a:rPr lang="en-GB" altLang="en-CN" sz="2400" baseline="-25000" dirty="0"/>
              <a:t> </a:t>
            </a:r>
            <a:r>
              <a:rPr lang="en-GB" altLang="en-CN" sz="2400" dirty="0"/>
              <a:t>= </a:t>
            </a:r>
            <a:r>
              <a:rPr lang="en-GB" altLang="en-CN" sz="2400" dirty="0" err="1">
                <a:sym typeface="Symbol" pitchFamily="2" charset="2"/>
              </a:rPr>
              <a:t>y</a:t>
            </a:r>
            <a:r>
              <a:rPr lang="en-GB" altLang="en-CN" sz="2400" baseline="-25000" dirty="0" err="1">
                <a:sym typeface="Symbol" pitchFamily="2" charset="2"/>
              </a:rPr>
              <a:t>i</a:t>
            </a:r>
            <a:r>
              <a:rPr lang="en-GB" altLang="en-CN" sz="2400" dirty="0">
                <a:sym typeface="Symbol" pitchFamily="2" charset="2"/>
              </a:rPr>
              <a:t>-</a:t>
            </a:r>
            <a:r>
              <a:rPr lang="en-US" altLang="en-CN" sz="2400" dirty="0" err="1"/>
              <a:t>ŷ</a:t>
            </a:r>
            <a:r>
              <a:rPr lang="en-US" altLang="en-CN" sz="2400" baseline="-25000" dirty="0" err="1"/>
              <a:t>i</a:t>
            </a:r>
            <a:r>
              <a:rPr lang="en-US" altLang="en-CN" sz="2400" dirty="0"/>
              <a:t>)</a:t>
            </a:r>
            <a:r>
              <a:rPr lang="en-US" altLang="en-CN" sz="2400" baseline="-25000" dirty="0"/>
              <a:t> </a:t>
            </a:r>
            <a:r>
              <a:rPr lang="en-GB" altLang="en-CN" sz="2400" dirty="0"/>
              <a:t>are </a:t>
            </a:r>
            <a:r>
              <a:rPr lang="en-GB" altLang="en-CN" sz="2400" u="sng" dirty="0"/>
              <a:t>not normal</a:t>
            </a:r>
            <a:r>
              <a:rPr lang="en-GB" altLang="en-CN" sz="2400" dirty="0"/>
              <a:t>, </a:t>
            </a:r>
          </a:p>
          <a:p>
            <a:pPr lvl="1"/>
            <a:r>
              <a:rPr lang="en-GB" altLang="en-CN" sz="2000" dirty="0"/>
              <a:t>we cannot use R</a:t>
            </a:r>
            <a:r>
              <a:rPr lang="en-GB" altLang="en-CN" sz="2000" baseline="30000" dirty="0"/>
              <a:t>2</a:t>
            </a:r>
            <a:r>
              <a:rPr lang="en-GB" altLang="en-CN" sz="2000" dirty="0"/>
              <a:t> as a goodness-of-fit measure,</a:t>
            </a:r>
          </a:p>
          <a:p>
            <a:pPr lvl="1"/>
            <a:r>
              <a:rPr lang="en-GB" altLang="en-CN" sz="2000" dirty="0"/>
              <a:t>we cannot apply the usual diagnostic tests to evaluate residuals</a:t>
            </a:r>
          </a:p>
          <a:p>
            <a:pPr lvl="1"/>
            <a:r>
              <a:rPr lang="en-GB" altLang="en-CN" sz="2000" dirty="0"/>
              <a:t>We cannot use t-tests or ANOVA to evaluate model parameters</a:t>
            </a:r>
          </a:p>
          <a:p>
            <a:pPr lvl="1"/>
            <a:endParaRPr lang="en-GB" altLang="en-CN" sz="1000" dirty="0"/>
          </a:p>
          <a:p>
            <a:pPr eaLnBrk="1" hangingPunct="1"/>
            <a:r>
              <a:rPr lang="en-US" altLang="en-CN" sz="2400" dirty="0"/>
              <a:t>We must use other tests that don’t assume this</a:t>
            </a:r>
            <a:endParaRPr lang="en-GB" altLang="en-CN" sz="2400" dirty="0"/>
          </a:p>
          <a:p>
            <a:pPr marL="0" indent="0">
              <a:buNone/>
            </a:pPr>
            <a:endParaRPr lang="en-US" altLang="en-CN" sz="24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C795CD61-CE7F-B54E-83D8-547ACAE4B663}"/>
              </a:ext>
            </a:extLst>
          </p:cNvPr>
          <p:cNvSpPr>
            <a:spLocks noGrp="1" noChangeArrowheads="1"/>
          </p:cNvSpPr>
          <p:nvPr>
            <p:ph type="title"/>
          </p:nvPr>
        </p:nvSpPr>
        <p:spPr/>
        <p:txBody>
          <a:bodyPr/>
          <a:lstStyle/>
          <a:p>
            <a:pPr eaLnBrk="1" hangingPunct="1">
              <a:defRPr/>
            </a:pPr>
            <a:r>
              <a:rPr lang="en-NZ" b="0" dirty="0">
                <a:cs typeface="+mj-cs"/>
              </a:rPr>
              <a:t>How to make inferences?</a:t>
            </a:r>
            <a:endParaRPr lang="en-GB" b="0" dirty="0">
              <a:cs typeface="+mj-cs"/>
            </a:endParaRPr>
          </a:p>
        </p:txBody>
      </p:sp>
      <p:sp>
        <p:nvSpPr>
          <p:cNvPr id="243715" name="Rectangle 3">
            <a:extLst>
              <a:ext uri="{FF2B5EF4-FFF2-40B4-BE49-F238E27FC236}">
                <a16:creationId xmlns:a16="http://schemas.microsoft.com/office/drawing/2014/main" id="{53C95779-978C-A447-A7BE-AE59C844CB6A}"/>
              </a:ext>
            </a:extLst>
          </p:cNvPr>
          <p:cNvSpPr>
            <a:spLocks noGrp="1" noChangeArrowheads="1"/>
          </p:cNvSpPr>
          <p:nvPr>
            <p:ph type="body" idx="1"/>
          </p:nvPr>
        </p:nvSpPr>
        <p:spPr>
          <a:xfrm>
            <a:off x="468313" y="1989138"/>
            <a:ext cx="8229600" cy="4086225"/>
          </a:xfrm>
        </p:spPr>
        <p:txBody>
          <a:bodyPr/>
          <a:lstStyle/>
          <a:p>
            <a:pPr eaLnBrk="1" hangingPunct="1"/>
            <a:r>
              <a:rPr lang="en-US" altLang="en-CN" sz="2800" dirty="0"/>
              <a:t>Mean comparisons (coefficient significance)</a:t>
            </a:r>
          </a:p>
          <a:p>
            <a:pPr lvl="1" eaLnBrk="1" hangingPunct="1"/>
            <a:r>
              <a:rPr lang="en-US" altLang="en-CN" sz="2400" dirty="0"/>
              <a:t>Wald Z-statistic tests (</a:t>
            </a:r>
            <a:r>
              <a:rPr lang="en-US" altLang="en-CN" sz="2400" dirty="0" err="1"/>
              <a:t>glm</a:t>
            </a:r>
            <a:r>
              <a:rPr lang="en-US" altLang="en-CN" sz="2400" dirty="0"/>
              <a:t> equivalent of t-test)</a:t>
            </a:r>
            <a:endParaRPr lang="en-GB" altLang="en-CN" sz="2400" dirty="0"/>
          </a:p>
          <a:p>
            <a:pPr marL="0" indent="0" eaLnBrk="1" hangingPunct="1">
              <a:buNone/>
            </a:pPr>
            <a:endParaRPr lang="en-NZ" altLang="en-CN" sz="1400" dirty="0"/>
          </a:p>
          <a:p>
            <a:pPr eaLnBrk="1" hangingPunct="1"/>
            <a:r>
              <a:rPr lang="en-US" altLang="en-CN" sz="2800" dirty="0"/>
              <a:t>Variance analysis (model significance)</a:t>
            </a:r>
          </a:p>
          <a:p>
            <a:pPr lvl="1" eaLnBrk="1" hangingPunct="1"/>
            <a:r>
              <a:rPr lang="en-US" altLang="en-CN" sz="2400" dirty="0"/>
              <a:t>Deviance tests</a:t>
            </a:r>
          </a:p>
          <a:p>
            <a:pPr lvl="1" eaLnBrk="1" hangingPunct="1"/>
            <a:r>
              <a:rPr lang="en-US" altLang="en-CN" sz="2400" dirty="0"/>
              <a:t>AIC comparisons</a:t>
            </a:r>
          </a:p>
          <a:p>
            <a:pPr eaLnBrk="1" hangingPunct="1"/>
            <a:endParaRPr lang="en-US" altLang="en-CN" sz="2800" dirty="0"/>
          </a:p>
          <a:p>
            <a:pPr eaLnBrk="1" hangingPunct="1"/>
            <a:endParaRPr lang="en-GB" altLang="en-CN" sz="2800" dirty="0"/>
          </a:p>
        </p:txBody>
      </p:sp>
    </p:spTree>
    <p:extLst>
      <p:ext uri="{BB962C8B-B14F-4D97-AF65-F5344CB8AC3E}">
        <p14:creationId xmlns:p14="http://schemas.microsoft.com/office/powerpoint/2010/main" val="17205563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437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371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371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371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4371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A4E5A3F-B033-C340-A18A-8CDF9E6EA5F4}"/>
              </a:ext>
            </a:extLst>
          </p:cNvPr>
          <p:cNvSpPr/>
          <p:nvPr/>
        </p:nvSpPr>
        <p:spPr>
          <a:xfrm>
            <a:off x="2987824" y="3573016"/>
            <a:ext cx="792088" cy="21602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8" name="Rectangle 7">
            <a:extLst>
              <a:ext uri="{FF2B5EF4-FFF2-40B4-BE49-F238E27FC236}">
                <a16:creationId xmlns:a16="http://schemas.microsoft.com/office/drawing/2014/main" id="{69B93B55-855C-3248-A83D-DBAEC9D4CFA8}"/>
              </a:ext>
            </a:extLst>
          </p:cNvPr>
          <p:cNvSpPr/>
          <p:nvPr/>
        </p:nvSpPr>
        <p:spPr>
          <a:xfrm>
            <a:off x="2987824" y="2492896"/>
            <a:ext cx="2348880" cy="432048"/>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3" name="Rectangle 2">
            <a:extLst>
              <a:ext uri="{FF2B5EF4-FFF2-40B4-BE49-F238E27FC236}">
                <a16:creationId xmlns:a16="http://schemas.microsoft.com/office/drawing/2014/main" id="{02EE7826-EADA-DD49-BE29-99F6905F717D}"/>
              </a:ext>
            </a:extLst>
          </p:cNvPr>
          <p:cNvSpPr/>
          <p:nvPr/>
        </p:nvSpPr>
        <p:spPr>
          <a:xfrm>
            <a:off x="1979712" y="3573016"/>
            <a:ext cx="864096" cy="21602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2" name="Rectangle 1">
            <a:extLst>
              <a:ext uri="{FF2B5EF4-FFF2-40B4-BE49-F238E27FC236}">
                <a16:creationId xmlns:a16="http://schemas.microsoft.com/office/drawing/2014/main" id="{A9CF713D-7AC0-A643-9C5D-AF59DEC1E35A}"/>
              </a:ext>
            </a:extLst>
          </p:cNvPr>
          <p:cNvSpPr/>
          <p:nvPr/>
        </p:nvSpPr>
        <p:spPr>
          <a:xfrm>
            <a:off x="5652120" y="2060848"/>
            <a:ext cx="2348880" cy="43204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243714" name="Rectangle 2">
            <a:extLst>
              <a:ext uri="{FF2B5EF4-FFF2-40B4-BE49-F238E27FC236}">
                <a16:creationId xmlns:a16="http://schemas.microsoft.com/office/drawing/2014/main" id="{C795CD61-CE7F-B54E-83D8-547ACAE4B663}"/>
              </a:ext>
            </a:extLst>
          </p:cNvPr>
          <p:cNvSpPr>
            <a:spLocks noGrp="1" noChangeArrowheads="1"/>
          </p:cNvSpPr>
          <p:nvPr>
            <p:ph type="title"/>
          </p:nvPr>
        </p:nvSpPr>
        <p:spPr/>
        <p:txBody>
          <a:bodyPr/>
          <a:lstStyle/>
          <a:p>
            <a:pPr eaLnBrk="1" hangingPunct="1">
              <a:defRPr/>
            </a:pPr>
            <a:r>
              <a:rPr lang="en-NZ" b="0" dirty="0">
                <a:cs typeface="+mj-cs"/>
              </a:rPr>
              <a:t>Wald Z test</a:t>
            </a:r>
            <a:endParaRPr lang="en-GB" b="0" dirty="0">
              <a:cs typeface="+mj-cs"/>
            </a:endParaRPr>
          </a:p>
        </p:txBody>
      </p:sp>
      <p:sp>
        <p:nvSpPr>
          <p:cNvPr id="243715" name="Rectangle 3">
            <a:extLst>
              <a:ext uri="{FF2B5EF4-FFF2-40B4-BE49-F238E27FC236}">
                <a16:creationId xmlns:a16="http://schemas.microsoft.com/office/drawing/2014/main" id="{53C95779-978C-A447-A7BE-AE59C844CB6A}"/>
              </a:ext>
            </a:extLst>
          </p:cNvPr>
          <p:cNvSpPr>
            <a:spLocks noGrp="1" noChangeArrowheads="1"/>
          </p:cNvSpPr>
          <p:nvPr>
            <p:ph type="body" idx="1"/>
          </p:nvPr>
        </p:nvSpPr>
        <p:spPr>
          <a:xfrm>
            <a:off x="468313" y="1989138"/>
            <a:ext cx="8229600" cy="4086225"/>
          </a:xfrm>
        </p:spPr>
        <p:txBody>
          <a:bodyPr/>
          <a:lstStyle/>
          <a:p>
            <a:pPr eaLnBrk="1" hangingPunct="1"/>
            <a:r>
              <a:rPr lang="en-US" altLang="en-CN" sz="2800" dirty="0"/>
              <a:t>Test based on the ratio of the mean estimate divided by its standard error</a:t>
            </a:r>
          </a:p>
          <a:p>
            <a:pPr eaLnBrk="1" hangingPunct="1"/>
            <a:endParaRPr lang="en-US" altLang="en-CN" sz="2800" dirty="0"/>
          </a:p>
          <a:p>
            <a:pPr eaLnBrk="1" hangingPunct="1"/>
            <a:endParaRPr lang="en-US" altLang="en-CN" sz="2800" dirty="0"/>
          </a:p>
          <a:p>
            <a:pPr eaLnBrk="1" hangingPunct="1"/>
            <a:endParaRPr lang="en-GB" altLang="en-CN" sz="2400" dirty="0"/>
          </a:p>
          <a:p>
            <a:pPr marL="0" indent="0" eaLnBrk="1" hangingPunct="1">
              <a:buNone/>
            </a:pPr>
            <a:endParaRPr lang="en-NZ" altLang="en-CN" sz="1400" dirty="0"/>
          </a:p>
          <a:p>
            <a:pPr eaLnBrk="1" hangingPunct="1"/>
            <a:endParaRPr lang="en-US" altLang="en-CN" sz="2800" dirty="0"/>
          </a:p>
          <a:p>
            <a:pPr eaLnBrk="1" hangingPunct="1"/>
            <a:r>
              <a:rPr lang="en-US" altLang="en-CN" sz="2800" dirty="0"/>
              <a:t>This ratio is ~ normal and follows a fixed normal distribution known as the Z-distribution</a:t>
            </a:r>
            <a:endParaRPr lang="en-US" altLang="en-CN" sz="2400" dirty="0"/>
          </a:p>
          <a:p>
            <a:pPr eaLnBrk="1" hangingPunct="1"/>
            <a:endParaRPr lang="en-US" altLang="en-CN" sz="2800" dirty="0"/>
          </a:p>
          <a:p>
            <a:pPr eaLnBrk="1" hangingPunct="1"/>
            <a:endParaRPr lang="en-GB" altLang="en-CN" sz="2800" dirty="0"/>
          </a:p>
        </p:txBody>
      </p:sp>
      <p:sp>
        <p:nvSpPr>
          <p:cNvPr id="4" name="Rectangle 3">
            <a:extLst>
              <a:ext uri="{FF2B5EF4-FFF2-40B4-BE49-F238E27FC236}">
                <a16:creationId xmlns:a16="http://schemas.microsoft.com/office/drawing/2014/main" id="{84DC4128-CD7C-4647-8D17-448AB56D68C5}"/>
              </a:ext>
            </a:extLst>
          </p:cNvPr>
          <p:cNvSpPr/>
          <p:nvPr/>
        </p:nvSpPr>
        <p:spPr>
          <a:xfrm>
            <a:off x="899592" y="2996952"/>
            <a:ext cx="5328592" cy="1815882"/>
          </a:xfrm>
          <a:prstGeom prst="rect">
            <a:avLst/>
          </a:prstGeom>
        </p:spPr>
        <p:txBody>
          <a:bodyPr wrap="square">
            <a:spAutoFit/>
          </a:bodyPr>
          <a:lstStyle/>
          <a:p>
            <a:r>
              <a:rPr lang="en-CN" sz="1600" dirty="0">
                <a:solidFill>
                  <a:srgbClr val="011893"/>
                </a:solidFill>
              </a:rPr>
              <a:t>Coefficients:</a:t>
            </a:r>
          </a:p>
          <a:p>
            <a:r>
              <a:rPr lang="en-CN" sz="1600" dirty="0">
                <a:solidFill>
                  <a:srgbClr val="011893"/>
                </a:solidFill>
              </a:rPr>
              <a:t>                 Estimate  Std. Error   z value   Pr(&gt;|z|)    </a:t>
            </a:r>
          </a:p>
          <a:p>
            <a:r>
              <a:rPr lang="en-CN" sz="1600" dirty="0">
                <a:solidFill>
                  <a:srgbClr val="011893"/>
                </a:solidFill>
              </a:rPr>
              <a:t>(Intercept)  3.51254    0.03153    111.41   &lt;2e-16 ***</a:t>
            </a:r>
          </a:p>
          <a:p>
            <a:r>
              <a:rPr lang="en-CN" sz="1600" dirty="0">
                <a:solidFill>
                  <a:srgbClr val="011893"/>
                </a:solidFill>
              </a:rPr>
              <a:t>trtI             -2.04620    0.09320.   -21.95   &lt;2e-16 ***</a:t>
            </a:r>
          </a:p>
          <a:p>
            <a:r>
              <a:rPr lang="en-CN" sz="1600" dirty="0">
                <a:solidFill>
                  <a:srgbClr val="011893"/>
                </a:solidFill>
              </a:rPr>
              <a:t>---</a:t>
            </a:r>
          </a:p>
          <a:p>
            <a:r>
              <a:rPr lang="en-CN" sz="1600" dirty="0">
                <a:solidFill>
                  <a:srgbClr val="011893"/>
                </a:solidFill>
              </a:rPr>
              <a:t>Signif. codes:  0 ‘***’ 0.001 ‘**’ 0.01 ‘*’ 0.05 ‘.’ 0.1 ‘ ’ 1</a:t>
            </a:r>
          </a:p>
          <a:p>
            <a:endParaRPr lang="en-CN" sz="1600" dirty="0"/>
          </a:p>
        </p:txBody>
      </p:sp>
      <p:cxnSp>
        <p:nvCxnSpPr>
          <p:cNvPr id="7" name="Straight Connector 6">
            <a:extLst>
              <a:ext uri="{FF2B5EF4-FFF2-40B4-BE49-F238E27FC236}">
                <a16:creationId xmlns:a16="http://schemas.microsoft.com/office/drawing/2014/main" id="{09F5FC3D-9CF3-1941-8FE4-64469E07BB86}"/>
              </a:ext>
            </a:extLst>
          </p:cNvPr>
          <p:cNvCxnSpPr/>
          <p:nvPr/>
        </p:nvCxnSpPr>
        <p:spPr>
          <a:xfrm flipH="1">
            <a:off x="2843808" y="3573016"/>
            <a:ext cx="144016" cy="216024"/>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02123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371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371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a:extLst>
              <a:ext uri="{FF2B5EF4-FFF2-40B4-BE49-F238E27FC236}">
                <a16:creationId xmlns:a16="http://schemas.microsoft.com/office/drawing/2014/main" id="{5E8C4B51-4DAC-4E43-9BC3-A899CD2E5010}"/>
              </a:ext>
            </a:extLst>
          </p:cNvPr>
          <p:cNvSpPr>
            <a:spLocks noGrp="1" noChangeArrowheads="1"/>
          </p:cNvSpPr>
          <p:nvPr>
            <p:ph type="title"/>
          </p:nvPr>
        </p:nvSpPr>
        <p:spPr/>
        <p:txBody>
          <a:bodyPr/>
          <a:lstStyle/>
          <a:p>
            <a:pPr eaLnBrk="1" hangingPunct="1">
              <a:defRPr/>
            </a:pPr>
            <a:r>
              <a:rPr lang="en-NZ" dirty="0">
                <a:cs typeface="+mj-cs"/>
              </a:rPr>
              <a:t>Importantly,</a:t>
            </a:r>
            <a:endParaRPr lang="en-GB" dirty="0">
              <a:cs typeface="+mj-cs"/>
            </a:endParaRPr>
          </a:p>
        </p:txBody>
      </p:sp>
      <p:sp>
        <p:nvSpPr>
          <p:cNvPr id="187395" name="Rectangle 3">
            <a:extLst>
              <a:ext uri="{FF2B5EF4-FFF2-40B4-BE49-F238E27FC236}">
                <a16:creationId xmlns:a16="http://schemas.microsoft.com/office/drawing/2014/main" id="{55926D69-7875-B844-9B38-FE396FA9A385}"/>
              </a:ext>
            </a:extLst>
          </p:cNvPr>
          <p:cNvSpPr>
            <a:spLocks noGrp="1" noChangeArrowheads="1"/>
          </p:cNvSpPr>
          <p:nvPr>
            <p:ph type="body" idx="1"/>
          </p:nvPr>
        </p:nvSpPr>
        <p:spPr>
          <a:xfrm>
            <a:off x="457200" y="2205038"/>
            <a:ext cx="8229600" cy="4248150"/>
          </a:xfrm>
        </p:spPr>
        <p:txBody>
          <a:bodyPr/>
          <a:lstStyle/>
          <a:p>
            <a:pPr eaLnBrk="1" hangingPunct="1">
              <a:lnSpc>
                <a:spcPct val="90000"/>
              </a:lnSpc>
              <a:buFont typeface="Wingdings" charset="0"/>
              <a:buChar char="l"/>
              <a:defRPr/>
            </a:pPr>
            <a:r>
              <a:rPr lang="en-US" sz="2400" dirty="0">
                <a:cs typeface="+mn-cs"/>
              </a:rPr>
              <a:t>These data can be described by known distributions</a:t>
            </a:r>
          </a:p>
          <a:p>
            <a:pPr eaLnBrk="1" hangingPunct="1">
              <a:lnSpc>
                <a:spcPct val="90000"/>
              </a:lnSpc>
              <a:buFont typeface="Wingdings" charset="0"/>
              <a:buChar char="l"/>
              <a:defRPr/>
            </a:pPr>
            <a:endParaRPr lang="en-US" sz="2400" dirty="0">
              <a:cs typeface="+mn-cs"/>
            </a:endParaRPr>
          </a:p>
          <a:p>
            <a:pPr eaLnBrk="1" hangingPunct="1">
              <a:lnSpc>
                <a:spcPct val="90000"/>
              </a:lnSpc>
              <a:buFont typeface="Wingdings" charset="0"/>
              <a:buChar char="l"/>
              <a:defRPr/>
            </a:pPr>
            <a:r>
              <a:rPr lang="en-US" sz="2400" dirty="0">
                <a:cs typeface="+mn-cs"/>
              </a:rPr>
              <a:t>As such they can be described mathematically</a:t>
            </a:r>
          </a:p>
          <a:p>
            <a:pPr eaLnBrk="1" hangingPunct="1">
              <a:lnSpc>
                <a:spcPct val="90000"/>
              </a:lnSpc>
              <a:buFont typeface="Wingdings" charset="0"/>
              <a:buChar char="l"/>
              <a:defRPr/>
            </a:pPr>
            <a:endParaRPr lang="en-US" sz="2400" dirty="0">
              <a:cs typeface="+mn-cs"/>
            </a:endParaRPr>
          </a:p>
          <a:p>
            <a:pPr eaLnBrk="1" hangingPunct="1">
              <a:lnSpc>
                <a:spcPct val="90000"/>
              </a:lnSpc>
              <a:buFont typeface="Wingdings" charset="0"/>
              <a:buChar char="l"/>
              <a:defRPr/>
            </a:pPr>
            <a:r>
              <a:rPr lang="en-US" sz="2400" dirty="0">
                <a:cs typeface="+mn-cs"/>
              </a:rPr>
              <a:t>And we can make inferences about them using those mathematical properties</a:t>
            </a:r>
          </a:p>
          <a:p>
            <a:pPr eaLnBrk="1" hangingPunct="1">
              <a:lnSpc>
                <a:spcPct val="90000"/>
              </a:lnSpc>
              <a:buFont typeface="Wingdings" charset="0"/>
              <a:buChar char="l"/>
              <a:defRPr/>
            </a:pPr>
            <a:endParaRPr lang="en-GB" sz="24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C795CD61-CE7F-B54E-83D8-547ACAE4B663}"/>
              </a:ext>
            </a:extLst>
          </p:cNvPr>
          <p:cNvSpPr>
            <a:spLocks noGrp="1" noChangeArrowheads="1"/>
          </p:cNvSpPr>
          <p:nvPr>
            <p:ph type="title"/>
          </p:nvPr>
        </p:nvSpPr>
        <p:spPr/>
        <p:txBody>
          <a:bodyPr/>
          <a:lstStyle/>
          <a:p>
            <a:pPr eaLnBrk="1" hangingPunct="1">
              <a:defRPr/>
            </a:pPr>
            <a:r>
              <a:rPr lang="en-NZ" b="0" dirty="0">
                <a:cs typeface="+mj-cs"/>
              </a:rPr>
              <a:t>Deviance</a:t>
            </a:r>
            <a:endParaRPr lang="en-GB" b="0" dirty="0">
              <a:cs typeface="+mj-cs"/>
            </a:endParaRPr>
          </a:p>
        </p:txBody>
      </p:sp>
      <p:sp>
        <p:nvSpPr>
          <p:cNvPr id="243715" name="Rectangle 3">
            <a:extLst>
              <a:ext uri="{FF2B5EF4-FFF2-40B4-BE49-F238E27FC236}">
                <a16:creationId xmlns:a16="http://schemas.microsoft.com/office/drawing/2014/main" id="{53C95779-978C-A447-A7BE-AE59C844CB6A}"/>
              </a:ext>
            </a:extLst>
          </p:cNvPr>
          <p:cNvSpPr>
            <a:spLocks noGrp="1" noChangeArrowheads="1"/>
          </p:cNvSpPr>
          <p:nvPr>
            <p:ph type="body" idx="1"/>
          </p:nvPr>
        </p:nvSpPr>
        <p:spPr>
          <a:xfrm>
            <a:off x="468313" y="1989137"/>
            <a:ext cx="5087738" cy="4504455"/>
          </a:xfrm>
        </p:spPr>
        <p:txBody>
          <a:bodyPr/>
          <a:lstStyle/>
          <a:p>
            <a:pPr eaLnBrk="1" hangingPunct="1"/>
            <a:r>
              <a:rPr lang="en-US" altLang="en-CN" sz="2800" dirty="0"/>
              <a:t>The method uses maximum likelihood estimation</a:t>
            </a:r>
          </a:p>
          <a:p>
            <a:pPr eaLnBrk="1" hangingPunct="1"/>
            <a:endParaRPr lang="en-US" altLang="en-CN" sz="2800" dirty="0"/>
          </a:p>
          <a:p>
            <a:pPr eaLnBrk="1" hangingPunct="1"/>
            <a:r>
              <a:rPr lang="en-US" altLang="en-CN" sz="2800" dirty="0"/>
              <a:t>IMPORTANTLY: if a predictor explains data well, then it INCREASES the LIKELIHOOD</a:t>
            </a:r>
          </a:p>
          <a:p>
            <a:pPr eaLnBrk="1" hangingPunct="1"/>
            <a:endParaRPr lang="en-US" altLang="en-CN" sz="2800" dirty="0"/>
          </a:p>
          <a:p>
            <a:pPr eaLnBrk="1" hangingPunct="1"/>
            <a:endParaRPr lang="en-US" altLang="en-CN" sz="2800" dirty="0"/>
          </a:p>
          <a:p>
            <a:pPr eaLnBrk="1" hangingPunct="1"/>
            <a:endParaRPr lang="en-GB" altLang="en-CN" sz="2800" dirty="0"/>
          </a:p>
        </p:txBody>
      </p:sp>
      <p:grpSp>
        <p:nvGrpSpPr>
          <p:cNvPr id="5" name="Group 13">
            <a:extLst>
              <a:ext uri="{FF2B5EF4-FFF2-40B4-BE49-F238E27FC236}">
                <a16:creationId xmlns:a16="http://schemas.microsoft.com/office/drawing/2014/main" id="{43632388-AD90-1546-B00B-86D11C8CCA1E}"/>
              </a:ext>
            </a:extLst>
          </p:cNvPr>
          <p:cNvGrpSpPr>
            <a:grpSpLocks/>
          </p:cNvGrpSpPr>
          <p:nvPr/>
        </p:nvGrpSpPr>
        <p:grpSpPr bwMode="auto">
          <a:xfrm>
            <a:off x="5797550" y="2636838"/>
            <a:ext cx="3348038" cy="3667125"/>
            <a:chOff x="5796136" y="2060848"/>
            <a:chExt cx="3347864" cy="3666852"/>
          </a:xfrm>
        </p:grpSpPr>
        <p:cxnSp>
          <p:nvCxnSpPr>
            <p:cNvPr id="6" name="Straight Connector 5">
              <a:extLst>
                <a:ext uri="{FF2B5EF4-FFF2-40B4-BE49-F238E27FC236}">
                  <a16:creationId xmlns:a16="http://schemas.microsoft.com/office/drawing/2014/main" id="{2E8B65D9-9794-9942-A2EB-6F250941CEC9}"/>
                </a:ext>
              </a:extLst>
            </p:cNvPr>
            <p:cNvCxnSpPr/>
            <p:nvPr/>
          </p:nvCxnSpPr>
          <p:spPr>
            <a:xfrm>
              <a:off x="5796136" y="2852951"/>
              <a:ext cx="0" cy="237631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7452DADF-C7D6-2246-9B4B-8DCB000E7C69}"/>
                </a:ext>
              </a:extLst>
            </p:cNvPr>
            <p:cNvCxnSpPr/>
            <p:nvPr/>
          </p:nvCxnSpPr>
          <p:spPr>
            <a:xfrm flipH="1">
              <a:off x="5796136" y="5229262"/>
              <a:ext cx="2584316" cy="793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Freeform 7">
              <a:extLst>
                <a:ext uri="{FF2B5EF4-FFF2-40B4-BE49-F238E27FC236}">
                  <a16:creationId xmlns:a16="http://schemas.microsoft.com/office/drawing/2014/main" id="{56B02B88-1CD2-C340-887F-70E01F2D7D59}"/>
                </a:ext>
              </a:extLst>
            </p:cNvPr>
            <p:cNvSpPr/>
            <p:nvPr/>
          </p:nvSpPr>
          <p:spPr>
            <a:xfrm>
              <a:off x="5956466" y="3289482"/>
              <a:ext cx="2501770" cy="1396896"/>
            </a:xfrm>
            <a:custGeom>
              <a:avLst/>
              <a:gdLst>
                <a:gd name="connsiteX0" fmla="*/ 0 w 2501900"/>
                <a:gd name="connsiteY0" fmla="*/ 1397039 h 1397039"/>
                <a:gd name="connsiteX1" fmla="*/ 355600 w 2501900"/>
                <a:gd name="connsiteY1" fmla="*/ 660439 h 1397039"/>
                <a:gd name="connsiteX2" fmla="*/ 914400 w 2501900"/>
                <a:gd name="connsiteY2" fmla="*/ 190539 h 1397039"/>
                <a:gd name="connsiteX3" fmla="*/ 1511300 w 2501900"/>
                <a:gd name="connsiteY3" fmla="*/ 39 h 1397039"/>
                <a:gd name="connsiteX4" fmla="*/ 2057400 w 2501900"/>
                <a:gd name="connsiteY4" fmla="*/ 203239 h 1397039"/>
                <a:gd name="connsiteX5" fmla="*/ 2501900 w 2501900"/>
                <a:gd name="connsiteY5" fmla="*/ 635039 h 1397039"/>
                <a:gd name="connsiteX6" fmla="*/ 2501900 w 2501900"/>
                <a:gd name="connsiteY6" fmla="*/ 635039 h 1397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1900" h="1397039">
                  <a:moveTo>
                    <a:pt x="0" y="1397039"/>
                  </a:moveTo>
                  <a:cubicBezTo>
                    <a:pt x="101600" y="1129280"/>
                    <a:pt x="203200" y="861522"/>
                    <a:pt x="355600" y="660439"/>
                  </a:cubicBezTo>
                  <a:cubicBezTo>
                    <a:pt x="508000" y="459356"/>
                    <a:pt x="721783" y="300606"/>
                    <a:pt x="914400" y="190539"/>
                  </a:cubicBezTo>
                  <a:cubicBezTo>
                    <a:pt x="1107017" y="80472"/>
                    <a:pt x="1320800" y="-2078"/>
                    <a:pt x="1511300" y="39"/>
                  </a:cubicBezTo>
                  <a:cubicBezTo>
                    <a:pt x="1701800" y="2156"/>
                    <a:pt x="1892300" y="97406"/>
                    <a:pt x="2057400" y="203239"/>
                  </a:cubicBezTo>
                  <a:cubicBezTo>
                    <a:pt x="2222500" y="309072"/>
                    <a:pt x="2427817" y="563072"/>
                    <a:pt x="2501900" y="635039"/>
                  </a:cubicBezTo>
                  <a:lnTo>
                    <a:pt x="2501900" y="635039"/>
                  </a:lnTo>
                </a:path>
              </a:pathLst>
            </a:custGeom>
            <a:ln>
              <a:solidFill>
                <a:srgbClr val="3366FF"/>
              </a:solidFill>
            </a:ln>
            <a:effectLst/>
          </p:spPr>
          <p:style>
            <a:lnRef idx="2">
              <a:schemeClr val="accent1"/>
            </a:lnRef>
            <a:fillRef idx="0">
              <a:schemeClr val="accent1"/>
            </a:fillRef>
            <a:effectRef idx="1">
              <a:schemeClr val="accent1"/>
            </a:effectRef>
            <a:fontRef idx="minor">
              <a:schemeClr val="tx1"/>
            </a:fontRef>
          </p:style>
          <p:txBody>
            <a:bodyPr anchor="ctr"/>
            <a:lstStyle/>
            <a:p>
              <a:pPr algn="ctr" eaLnBrk="1" hangingPunct="1">
                <a:defRPr/>
              </a:pPr>
              <a:endParaRPr lang="en-US"/>
            </a:p>
          </p:txBody>
        </p:sp>
        <p:pic>
          <p:nvPicPr>
            <p:cNvPr id="9" name="Picture 9">
              <a:extLst>
                <a:ext uri="{FF2B5EF4-FFF2-40B4-BE49-F238E27FC236}">
                  <a16:creationId xmlns:a16="http://schemas.microsoft.com/office/drawing/2014/main" id="{D9179D7F-2EFF-9042-B42F-A1ED51C14866}"/>
                </a:ext>
              </a:extLst>
            </p:cNvPr>
            <p:cNvPicPr>
              <a:picLocks noChangeAspect="1"/>
            </p:cNvPicPr>
            <p:nvPr/>
          </p:nvPicPr>
          <p:blipFill>
            <a:blip r:embed="rId3">
              <a:extLst>
                <a:ext uri="{28A0092B-C50C-407E-A947-70E740481C1C}">
                  <a14:useLocalDpi xmlns:a14="http://schemas.microsoft.com/office/drawing/2010/main" val="0"/>
                </a:ext>
              </a:extLst>
            </a:blip>
            <a:srcRect l="43651" t="3972" r="42838" b="-5942"/>
            <a:stretch>
              <a:fillRect/>
            </a:stretch>
          </p:blipFill>
          <p:spPr bwMode="auto">
            <a:xfrm>
              <a:off x="7946256" y="3140968"/>
              <a:ext cx="1197744" cy="427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
              <a:extLst>
                <a:ext uri="{FF2B5EF4-FFF2-40B4-BE49-F238E27FC236}">
                  <a16:creationId xmlns:a16="http://schemas.microsoft.com/office/drawing/2014/main" id="{AB755D93-AC2A-B943-8C14-2A1E3B288FA3}"/>
                </a:ext>
              </a:extLst>
            </p:cNvPr>
            <p:cNvPicPr>
              <a:picLocks noChangeAspect="1"/>
            </p:cNvPicPr>
            <p:nvPr/>
          </p:nvPicPr>
          <p:blipFill>
            <a:blip r:embed="rId4">
              <a:extLst>
                <a:ext uri="{28A0092B-C50C-407E-A947-70E740481C1C}">
                  <a14:useLocalDpi xmlns:a14="http://schemas.microsoft.com/office/drawing/2010/main" val="0"/>
                </a:ext>
              </a:extLst>
            </a:blip>
            <a:srcRect l="44855" t="2" r="44408" b="-1764"/>
            <a:stretch>
              <a:fillRect/>
            </a:stretch>
          </p:blipFill>
          <p:spPr bwMode="auto">
            <a:xfrm>
              <a:off x="6804248" y="5301208"/>
              <a:ext cx="952004" cy="426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Down Arrow 10">
              <a:extLst>
                <a:ext uri="{FF2B5EF4-FFF2-40B4-BE49-F238E27FC236}">
                  <a16:creationId xmlns:a16="http://schemas.microsoft.com/office/drawing/2014/main" id="{DA752623-A113-FF43-A80F-AD969F9CF83E}"/>
                </a:ext>
              </a:extLst>
            </p:cNvPr>
            <p:cNvSpPr>
              <a:spLocks noChangeArrowheads="1"/>
            </p:cNvSpPr>
            <p:nvPr/>
          </p:nvSpPr>
          <p:spPr bwMode="auto">
            <a:xfrm>
              <a:off x="7308945" y="2708500"/>
              <a:ext cx="215889" cy="431768"/>
            </a:xfrm>
            <a:prstGeom prst="downArrow">
              <a:avLst>
                <a:gd name="adj1" fmla="val 50000"/>
                <a:gd name="adj2" fmla="val 49999"/>
              </a:avLst>
            </a:prstGeom>
            <a:solidFill>
              <a:srgbClr val="0000FF"/>
            </a:solidFill>
            <a:ln w="9525">
              <a:solidFill>
                <a:srgbClr val="0000FF"/>
              </a:solidFill>
              <a:miter lim="800000"/>
              <a:headEnd/>
              <a:tailEnd/>
            </a:ln>
            <a:effectLst>
              <a:outerShdw blurRad="40000" dist="23000" dir="5400000" rotWithShape="0">
                <a:srgbClr val="808080">
                  <a:alpha val="34999"/>
                </a:srgbClr>
              </a:outerShdw>
            </a:effectLst>
          </p:spPr>
          <p:txBody>
            <a:bodyPr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defRPr/>
              </a:pPr>
              <a:endParaRPr lang="en-US" altLang="en-CN" sz="1800">
                <a:solidFill>
                  <a:srgbClr val="FFFFFF"/>
                </a:solidFill>
              </a:endParaRPr>
            </a:p>
          </p:txBody>
        </p:sp>
        <p:pic>
          <p:nvPicPr>
            <p:cNvPr id="12" name="Picture 12">
              <a:extLst>
                <a:ext uri="{FF2B5EF4-FFF2-40B4-BE49-F238E27FC236}">
                  <a16:creationId xmlns:a16="http://schemas.microsoft.com/office/drawing/2014/main" id="{8249DEC0-8AB0-AF4C-9572-F3CFBBC9B63D}"/>
                </a:ext>
              </a:extLst>
            </p:cNvPr>
            <p:cNvPicPr>
              <a:picLocks noChangeAspect="1"/>
            </p:cNvPicPr>
            <p:nvPr/>
          </p:nvPicPr>
          <p:blipFill>
            <a:blip r:embed="rId5">
              <a:extLst>
                <a:ext uri="{28A0092B-C50C-407E-A947-70E740481C1C}">
                  <a14:useLocalDpi xmlns:a14="http://schemas.microsoft.com/office/drawing/2010/main" val="0"/>
                </a:ext>
              </a:extLst>
            </a:blip>
            <a:srcRect l="36781" t="-14973" r="43733" b="-10477"/>
            <a:stretch>
              <a:fillRect/>
            </a:stretch>
          </p:blipFill>
          <p:spPr bwMode="auto">
            <a:xfrm>
              <a:off x="6228184" y="2060848"/>
              <a:ext cx="1727324" cy="52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Rectangle 12">
            <a:extLst>
              <a:ext uri="{FF2B5EF4-FFF2-40B4-BE49-F238E27FC236}">
                <a16:creationId xmlns:a16="http://schemas.microsoft.com/office/drawing/2014/main" id="{34FC3B35-F03B-A74B-8BD4-BF3D7D415E81}"/>
              </a:ext>
            </a:extLst>
          </p:cNvPr>
          <p:cNvSpPr>
            <a:spLocks noRot="1" noChangeAspect="1" noMove="1" noResize="1" noEditPoints="1" noAdjustHandles="1" noChangeArrowheads="1" noChangeShapeType="1" noTextEdit="1"/>
          </p:cNvSpPr>
          <p:nvPr/>
        </p:nvSpPr>
        <p:spPr>
          <a:xfrm>
            <a:off x="6119910" y="4617244"/>
            <a:ext cx="2741713" cy="848566"/>
          </a:xfrm>
          <a:prstGeom prst="rect">
            <a:avLst/>
          </a:prstGeom>
          <a:blipFill>
            <a:blip r:embed="rId6"/>
            <a:stretch>
              <a:fillRect t="-100000" r="-6912" b="-155224"/>
            </a:stretch>
          </a:blipFill>
        </p:spPr>
        <p:txBody>
          <a:bodyPr/>
          <a:lstStyle/>
          <a:p>
            <a:pPr>
              <a:defRPr/>
            </a:pPr>
            <a:r>
              <a:rPr lang="en-CN">
                <a:noFill/>
              </a:rPr>
              <a:t> </a:t>
            </a:r>
          </a:p>
        </p:txBody>
      </p:sp>
    </p:spTree>
    <p:extLst>
      <p:ext uri="{BB962C8B-B14F-4D97-AF65-F5344CB8AC3E}">
        <p14:creationId xmlns:p14="http://schemas.microsoft.com/office/powerpoint/2010/main" val="554000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37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371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C795CD61-CE7F-B54E-83D8-547ACAE4B663}"/>
              </a:ext>
            </a:extLst>
          </p:cNvPr>
          <p:cNvSpPr>
            <a:spLocks noGrp="1" noChangeArrowheads="1"/>
          </p:cNvSpPr>
          <p:nvPr>
            <p:ph type="title"/>
          </p:nvPr>
        </p:nvSpPr>
        <p:spPr/>
        <p:txBody>
          <a:bodyPr/>
          <a:lstStyle/>
          <a:p>
            <a:pPr eaLnBrk="1" hangingPunct="1">
              <a:defRPr/>
            </a:pPr>
            <a:r>
              <a:rPr lang="en-NZ" b="0" dirty="0">
                <a:cs typeface="+mj-cs"/>
              </a:rPr>
              <a:t>Deviance</a:t>
            </a:r>
            <a:endParaRPr lang="en-GB" b="0" dirty="0">
              <a:cs typeface="+mj-cs"/>
            </a:endParaRPr>
          </a:p>
        </p:txBody>
      </p:sp>
      <p:sp>
        <p:nvSpPr>
          <p:cNvPr id="243715" name="Rectangle 3">
            <a:extLst>
              <a:ext uri="{FF2B5EF4-FFF2-40B4-BE49-F238E27FC236}">
                <a16:creationId xmlns:a16="http://schemas.microsoft.com/office/drawing/2014/main" id="{53C95779-978C-A447-A7BE-AE59C844CB6A}"/>
              </a:ext>
            </a:extLst>
          </p:cNvPr>
          <p:cNvSpPr>
            <a:spLocks noGrp="1" noChangeArrowheads="1"/>
          </p:cNvSpPr>
          <p:nvPr>
            <p:ph type="body" idx="1"/>
          </p:nvPr>
        </p:nvSpPr>
        <p:spPr>
          <a:xfrm>
            <a:off x="129067" y="1510928"/>
            <a:ext cx="5575893" cy="5347072"/>
          </a:xfrm>
        </p:spPr>
        <p:txBody>
          <a:bodyPr/>
          <a:lstStyle/>
          <a:p>
            <a:pPr eaLnBrk="1" hangingPunct="1"/>
            <a:r>
              <a:rPr lang="en-US" altLang="en-CN" sz="2400" dirty="0"/>
              <a:t>Three models:</a:t>
            </a:r>
          </a:p>
          <a:p>
            <a:pPr eaLnBrk="1" hangingPunct="1"/>
            <a:r>
              <a:rPr lang="en-US" altLang="en-CN" sz="2400" dirty="0"/>
              <a:t>Null model: minimal information </a:t>
            </a:r>
            <a:r>
              <a:rPr lang="en-US" altLang="en-CN" sz="2400" dirty="0" smtClean="0"/>
              <a:t>explained-highest residuals</a:t>
            </a:r>
            <a:endParaRPr lang="en-US" altLang="en-CN" sz="2400" dirty="0"/>
          </a:p>
          <a:p>
            <a:pPr marL="0" indent="0" eaLnBrk="1" hangingPunct="1">
              <a:buNone/>
            </a:pPr>
            <a:r>
              <a:rPr lang="en-US" altLang="en-CN" sz="2400" dirty="0"/>
              <a:t>	</a:t>
            </a:r>
            <a:r>
              <a:rPr lang="en-US" altLang="en-CN" sz="2400" dirty="0">
                <a:solidFill>
                  <a:srgbClr val="FF0000"/>
                </a:solidFill>
              </a:rPr>
              <a:t>y ~ 1 (no predictors)</a:t>
            </a:r>
          </a:p>
          <a:p>
            <a:pPr eaLnBrk="1" hangingPunct="1"/>
            <a:r>
              <a:rPr lang="en-US" altLang="en-CN" sz="2400" dirty="0"/>
              <a:t>Fitted model: our prediction </a:t>
            </a:r>
            <a:r>
              <a:rPr lang="en-US" altLang="en-CN" sz="2400" dirty="0" smtClean="0"/>
              <a:t>model-residual somewhere </a:t>
            </a:r>
            <a:r>
              <a:rPr lang="en-US" altLang="en-CN" sz="2400" dirty="0" err="1" smtClean="0"/>
              <a:t>inbetween</a:t>
            </a:r>
            <a:r>
              <a:rPr lang="en-US" altLang="en-CN" sz="2400" dirty="0" smtClean="0"/>
              <a:t> null and saturated </a:t>
            </a:r>
            <a:endParaRPr lang="en-US" altLang="en-CN" sz="2400" dirty="0"/>
          </a:p>
          <a:p>
            <a:pPr marL="0" indent="0" eaLnBrk="1" hangingPunct="1">
              <a:buNone/>
            </a:pPr>
            <a:r>
              <a:rPr lang="en-US" altLang="en-CN" sz="2400" dirty="0"/>
              <a:t>	</a:t>
            </a:r>
            <a:r>
              <a:rPr lang="en-US" altLang="en-CN" sz="2400" dirty="0">
                <a:solidFill>
                  <a:srgbClr val="0432FF"/>
                </a:solidFill>
              </a:rPr>
              <a:t>y ~ x1 + x2</a:t>
            </a:r>
          </a:p>
          <a:p>
            <a:pPr eaLnBrk="1" hangingPunct="1"/>
            <a:r>
              <a:rPr lang="en-US" altLang="en-CN" sz="2400" dirty="0"/>
              <a:t>Saturated model: maximal information </a:t>
            </a:r>
            <a:r>
              <a:rPr lang="en-US" altLang="en-CN" sz="2400" dirty="0" smtClean="0"/>
              <a:t>explained-lowest residuals</a:t>
            </a:r>
            <a:endParaRPr lang="en-US" altLang="en-CN" sz="2400" dirty="0"/>
          </a:p>
          <a:p>
            <a:pPr marL="0" indent="0" eaLnBrk="1" hangingPunct="1">
              <a:buNone/>
            </a:pPr>
            <a:r>
              <a:rPr lang="en-US" altLang="en-CN" sz="2400" dirty="0"/>
              <a:t>	</a:t>
            </a:r>
            <a:r>
              <a:rPr lang="en-US" altLang="en-CN" sz="2400" dirty="0">
                <a:solidFill>
                  <a:srgbClr val="00B050"/>
                </a:solidFill>
              </a:rPr>
              <a:t>y~ x1 + x2 + x3 +….+ </a:t>
            </a:r>
            <a:r>
              <a:rPr lang="en-US" altLang="en-CN" sz="2400" dirty="0" err="1">
                <a:solidFill>
                  <a:srgbClr val="00B050"/>
                </a:solidFill>
              </a:rPr>
              <a:t>xn</a:t>
            </a:r>
            <a:endParaRPr lang="en-US" altLang="en-CN" sz="2400" dirty="0">
              <a:solidFill>
                <a:srgbClr val="00B050"/>
              </a:solidFill>
            </a:endParaRPr>
          </a:p>
          <a:p>
            <a:pPr eaLnBrk="1" hangingPunct="1"/>
            <a:r>
              <a:rPr lang="en-US" altLang="en-CN" sz="2400" dirty="0"/>
              <a:t>(one parameter for each data </a:t>
            </a:r>
            <a:r>
              <a:rPr lang="en-US" altLang="en-CN" sz="2400" dirty="0" err="1"/>
              <a:t>pt</a:t>
            </a:r>
            <a:r>
              <a:rPr lang="en-US" altLang="en-CN" sz="2400" dirty="0"/>
              <a:t>)</a:t>
            </a:r>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GB" altLang="en-CN" sz="2400" dirty="0"/>
          </a:p>
        </p:txBody>
      </p:sp>
      <p:cxnSp>
        <p:nvCxnSpPr>
          <p:cNvPr id="26" name="Straight Connector 25">
            <a:extLst>
              <a:ext uri="{FF2B5EF4-FFF2-40B4-BE49-F238E27FC236}">
                <a16:creationId xmlns:a16="http://schemas.microsoft.com/office/drawing/2014/main" id="{B28E5932-ED5E-7B4A-9119-92B9CC2FCF34}"/>
              </a:ext>
            </a:extLst>
          </p:cNvPr>
          <p:cNvCxnSpPr>
            <a:cxnSpLocks/>
          </p:cNvCxnSpPr>
          <p:nvPr/>
        </p:nvCxnSpPr>
        <p:spPr>
          <a:xfrm>
            <a:off x="5704961" y="1678749"/>
            <a:ext cx="0" cy="360040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CD9369D0-1F95-494F-83FC-DB96ED2097B9}"/>
              </a:ext>
            </a:extLst>
          </p:cNvPr>
          <p:cNvCxnSpPr>
            <a:cxnSpLocks/>
          </p:cNvCxnSpPr>
          <p:nvPr/>
        </p:nvCxnSpPr>
        <p:spPr>
          <a:xfrm flipH="1">
            <a:off x="5704961" y="5279149"/>
            <a:ext cx="3096344"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8" name="Freeform 27">
            <a:extLst>
              <a:ext uri="{FF2B5EF4-FFF2-40B4-BE49-F238E27FC236}">
                <a16:creationId xmlns:a16="http://schemas.microsoft.com/office/drawing/2014/main" id="{1DB3D612-3638-BA4B-BD62-02B7CBC5F2D2}"/>
              </a:ext>
            </a:extLst>
          </p:cNvPr>
          <p:cNvSpPr/>
          <p:nvPr/>
        </p:nvSpPr>
        <p:spPr>
          <a:xfrm>
            <a:off x="5957887" y="3791307"/>
            <a:ext cx="2631687" cy="1003609"/>
          </a:xfrm>
          <a:custGeom>
            <a:avLst/>
            <a:gdLst>
              <a:gd name="connsiteX0" fmla="*/ 0 w 2631687"/>
              <a:gd name="connsiteY0" fmla="*/ 1003609 h 1003609"/>
              <a:gd name="connsiteX1" fmla="*/ 44605 w 2631687"/>
              <a:gd name="connsiteY1" fmla="*/ 847492 h 1003609"/>
              <a:gd name="connsiteX2" fmla="*/ 66907 w 2631687"/>
              <a:gd name="connsiteY2" fmla="*/ 814039 h 1003609"/>
              <a:gd name="connsiteX3" fmla="*/ 78058 w 2631687"/>
              <a:gd name="connsiteY3" fmla="*/ 780585 h 1003609"/>
              <a:gd name="connsiteX4" fmla="*/ 100361 w 2631687"/>
              <a:gd name="connsiteY4" fmla="*/ 758283 h 1003609"/>
              <a:gd name="connsiteX5" fmla="*/ 144966 w 2631687"/>
              <a:gd name="connsiteY5" fmla="*/ 702526 h 1003609"/>
              <a:gd name="connsiteX6" fmla="*/ 156117 w 2631687"/>
              <a:gd name="connsiteY6" fmla="*/ 669073 h 1003609"/>
              <a:gd name="connsiteX7" fmla="*/ 200722 w 2631687"/>
              <a:gd name="connsiteY7" fmla="*/ 624468 h 1003609"/>
              <a:gd name="connsiteX8" fmla="*/ 245326 w 2631687"/>
              <a:gd name="connsiteY8" fmla="*/ 557561 h 1003609"/>
              <a:gd name="connsiteX9" fmla="*/ 267629 w 2631687"/>
              <a:gd name="connsiteY9" fmla="*/ 524107 h 1003609"/>
              <a:gd name="connsiteX10" fmla="*/ 323385 w 2631687"/>
              <a:gd name="connsiteY10" fmla="*/ 479502 h 1003609"/>
              <a:gd name="connsiteX11" fmla="*/ 345687 w 2631687"/>
              <a:gd name="connsiteY11" fmla="*/ 446048 h 1003609"/>
              <a:gd name="connsiteX12" fmla="*/ 434897 w 2631687"/>
              <a:gd name="connsiteY12" fmla="*/ 367990 h 1003609"/>
              <a:gd name="connsiteX13" fmla="*/ 490653 w 2631687"/>
              <a:gd name="connsiteY13" fmla="*/ 312234 h 1003609"/>
              <a:gd name="connsiteX14" fmla="*/ 524107 w 2631687"/>
              <a:gd name="connsiteY14" fmla="*/ 289931 h 1003609"/>
              <a:gd name="connsiteX15" fmla="*/ 557561 w 2631687"/>
              <a:gd name="connsiteY15" fmla="*/ 256478 h 1003609"/>
              <a:gd name="connsiteX16" fmla="*/ 657922 w 2631687"/>
              <a:gd name="connsiteY16" fmla="*/ 200722 h 1003609"/>
              <a:gd name="connsiteX17" fmla="*/ 724829 w 2631687"/>
              <a:gd name="connsiteY17" fmla="*/ 167268 h 1003609"/>
              <a:gd name="connsiteX18" fmla="*/ 758283 w 2631687"/>
              <a:gd name="connsiteY18" fmla="*/ 144966 h 1003609"/>
              <a:gd name="connsiteX19" fmla="*/ 825190 w 2631687"/>
              <a:gd name="connsiteY19" fmla="*/ 122663 h 1003609"/>
              <a:gd name="connsiteX20" fmla="*/ 858644 w 2631687"/>
              <a:gd name="connsiteY20" fmla="*/ 100361 h 1003609"/>
              <a:gd name="connsiteX21" fmla="*/ 903248 w 2631687"/>
              <a:gd name="connsiteY21" fmla="*/ 89209 h 1003609"/>
              <a:gd name="connsiteX22" fmla="*/ 970156 w 2631687"/>
              <a:gd name="connsiteY22" fmla="*/ 66907 h 1003609"/>
              <a:gd name="connsiteX23" fmla="*/ 1070517 w 2631687"/>
              <a:gd name="connsiteY23" fmla="*/ 33453 h 1003609"/>
              <a:gd name="connsiteX24" fmla="*/ 1103970 w 2631687"/>
              <a:gd name="connsiteY24" fmla="*/ 22302 h 1003609"/>
              <a:gd name="connsiteX25" fmla="*/ 1226634 w 2631687"/>
              <a:gd name="connsiteY25" fmla="*/ 0 h 1003609"/>
              <a:gd name="connsiteX26" fmla="*/ 1438507 w 2631687"/>
              <a:gd name="connsiteY26" fmla="*/ 11151 h 1003609"/>
              <a:gd name="connsiteX27" fmla="*/ 1538868 w 2631687"/>
              <a:gd name="connsiteY27" fmla="*/ 44605 h 1003609"/>
              <a:gd name="connsiteX28" fmla="*/ 1639229 w 2631687"/>
              <a:gd name="connsiteY28" fmla="*/ 66907 h 1003609"/>
              <a:gd name="connsiteX29" fmla="*/ 1750741 w 2631687"/>
              <a:gd name="connsiteY29" fmla="*/ 100361 h 1003609"/>
              <a:gd name="connsiteX30" fmla="*/ 1784195 w 2631687"/>
              <a:gd name="connsiteY30" fmla="*/ 111512 h 1003609"/>
              <a:gd name="connsiteX31" fmla="*/ 1817648 w 2631687"/>
              <a:gd name="connsiteY31" fmla="*/ 122663 h 1003609"/>
              <a:gd name="connsiteX32" fmla="*/ 1839951 w 2631687"/>
              <a:gd name="connsiteY32" fmla="*/ 144966 h 1003609"/>
              <a:gd name="connsiteX33" fmla="*/ 1940312 w 2631687"/>
              <a:gd name="connsiteY33" fmla="*/ 189570 h 1003609"/>
              <a:gd name="connsiteX34" fmla="*/ 1984917 w 2631687"/>
              <a:gd name="connsiteY34" fmla="*/ 234175 h 1003609"/>
              <a:gd name="connsiteX35" fmla="*/ 2007219 w 2631687"/>
              <a:gd name="connsiteY35" fmla="*/ 256478 h 1003609"/>
              <a:gd name="connsiteX36" fmla="*/ 2040673 w 2631687"/>
              <a:gd name="connsiteY36" fmla="*/ 278780 h 1003609"/>
              <a:gd name="connsiteX37" fmla="*/ 2062975 w 2631687"/>
              <a:gd name="connsiteY37" fmla="*/ 301083 h 1003609"/>
              <a:gd name="connsiteX38" fmla="*/ 2129883 w 2631687"/>
              <a:gd name="connsiteY38" fmla="*/ 345687 h 1003609"/>
              <a:gd name="connsiteX39" fmla="*/ 2185639 w 2631687"/>
              <a:gd name="connsiteY39" fmla="*/ 390292 h 1003609"/>
              <a:gd name="connsiteX40" fmla="*/ 2219092 w 2631687"/>
              <a:gd name="connsiteY40" fmla="*/ 401444 h 1003609"/>
              <a:gd name="connsiteX41" fmla="*/ 2274848 w 2631687"/>
              <a:gd name="connsiteY41" fmla="*/ 434897 h 1003609"/>
              <a:gd name="connsiteX42" fmla="*/ 2297151 w 2631687"/>
              <a:gd name="connsiteY42" fmla="*/ 457200 h 1003609"/>
              <a:gd name="connsiteX43" fmla="*/ 2386361 w 2631687"/>
              <a:gd name="connsiteY43" fmla="*/ 535258 h 1003609"/>
              <a:gd name="connsiteX44" fmla="*/ 2430966 w 2631687"/>
              <a:gd name="connsiteY44" fmla="*/ 602166 h 1003609"/>
              <a:gd name="connsiteX45" fmla="*/ 2453268 w 2631687"/>
              <a:gd name="connsiteY45" fmla="*/ 635619 h 1003609"/>
              <a:gd name="connsiteX46" fmla="*/ 2497873 w 2631687"/>
              <a:gd name="connsiteY46" fmla="*/ 680224 h 1003609"/>
              <a:gd name="connsiteX47" fmla="*/ 2531326 w 2631687"/>
              <a:gd name="connsiteY47" fmla="*/ 747131 h 1003609"/>
              <a:gd name="connsiteX48" fmla="*/ 2542478 w 2631687"/>
              <a:gd name="connsiteY48" fmla="*/ 780585 h 1003609"/>
              <a:gd name="connsiteX49" fmla="*/ 2564780 w 2631687"/>
              <a:gd name="connsiteY49" fmla="*/ 814039 h 1003609"/>
              <a:gd name="connsiteX50" fmla="*/ 2598234 w 2631687"/>
              <a:gd name="connsiteY50" fmla="*/ 869795 h 1003609"/>
              <a:gd name="connsiteX51" fmla="*/ 2631687 w 2631687"/>
              <a:gd name="connsiteY51" fmla="*/ 959005 h 1003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631687" h="1003609">
                <a:moveTo>
                  <a:pt x="0" y="1003609"/>
                </a:moveTo>
                <a:cubicBezTo>
                  <a:pt x="2975" y="991709"/>
                  <a:pt x="31806" y="866691"/>
                  <a:pt x="44605" y="847492"/>
                </a:cubicBezTo>
                <a:lnTo>
                  <a:pt x="66907" y="814039"/>
                </a:lnTo>
                <a:cubicBezTo>
                  <a:pt x="70624" y="802888"/>
                  <a:pt x="72010" y="790664"/>
                  <a:pt x="78058" y="780585"/>
                </a:cubicBezTo>
                <a:cubicBezTo>
                  <a:pt x="83467" y="771570"/>
                  <a:pt x="93793" y="766493"/>
                  <a:pt x="100361" y="758283"/>
                </a:cubicBezTo>
                <a:cubicBezTo>
                  <a:pt x="156635" y="687941"/>
                  <a:pt x="91111" y="756381"/>
                  <a:pt x="144966" y="702526"/>
                </a:cubicBezTo>
                <a:cubicBezTo>
                  <a:pt x="148683" y="691375"/>
                  <a:pt x="149285" y="678638"/>
                  <a:pt x="156117" y="669073"/>
                </a:cubicBezTo>
                <a:cubicBezTo>
                  <a:pt x="168339" y="651963"/>
                  <a:pt x="200722" y="624468"/>
                  <a:pt x="200722" y="624468"/>
                </a:cubicBezTo>
                <a:cubicBezTo>
                  <a:pt x="220318" y="565677"/>
                  <a:pt x="198921" y="613247"/>
                  <a:pt x="245326" y="557561"/>
                </a:cubicBezTo>
                <a:cubicBezTo>
                  <a:pt x="253906" y="547265"/>
                  <a:pt x="258152" y="533584"/>
                  <a:pt x="267629" y="524107"/>
                </a:cubicBezTo>
                <a:cubicBezTo>
                  <a:pt x="325587" y="466150"/>
                  <a:pt x="279247" y="534677"/>
                  <a:pt x="323385" y="479502"/>
                </a:cubicBezTo>
                <a:cubicBezTo>
                  <a:pt x="331757" y="469037"/>
                  <a:pt x="336862" y="456134"/>
                  <a:pt x="345687" y="446048"/>
                </a:cubicBezTo>
                <a:cubicBezTo>
                  <a:pt x="460516" y="314816"/>
                  <a:pt x="354287" y="438524"/>
                  <a:pt x="434897" y="367990"/>
                </a:cubicBezTo>
                <a:cubicBezTo>
                  <a:pt x="454677" y="350682"/>
                  <a:pt x="468784" y="326814"/>
                  <a:pt x="490653" y="312234"/>
                </a:cubicBezTo>
                <a:cubicBezTo>
                  <a:pt x="501804" y="304800"/>
                  <a:pt x="513811" y="298511"/>
                  <a:pt x="524107" y="289931"/>
                </a:cubicBezTo>
                <a:cubicBezTo>
                  <a:pt x="536222" y="279835"/>
                  <a:pt x="545113" y="266160"/>
                  <a:pt x="557561" y="256478"/>
                </a:cubicBezTo>
                <a:cubicBezTo>
                  <a:pt x="615078" y="211742"/>
                  <a:pt x="607446" y="217547"/>
                  <a:pt x="657922" y="200722"/>
                </a:cubicBezTo>
                <a:cubicBezTo>
                  <a:pt x="753779" y="136815"/>
                  <a:pt x="632506" y="213428"/>
                  <a:pt x="724829" y="167268"/>
                </a:cubicBezTo>
                <a:cubicBezTo>
                  <a:pt x="736816" y="161275"/>
                  <a:pt x="746036" y="150409"/>
                  <a:pt x="758283" y="144966"/>
                </a:cubicBezTo>
                <a:cubicBezTo>
                  <a:pt x="779766" y="135418"/>
                  <a:pt x="805629" y="135703"/>
                  <a:pt x="825190" y="122663"/>
                </a:cubicBezTo>
                <a:cubicBezTo>
                  <a:pt x="836341" y="115229"/>
                  <a:pt x="846326" y="105640"/>
                  <a:pt x="858644" y="100361"/>
                </a:cubicBezTo>
                <a:cubicBezTo>
                  <a:pt x="872730" y="94324"/>
                  <a:pt x="888569" y="93613"/>
                  <a:pt x="903248" y="89209"/>
                </a:cubicBezTo>
                <a:cubicBezTo>
                  <a:pt x="925766" y="82454"/>
                  <a:pt x="947853" y="74341"/>
                  <a:pt x="970156" y="66907"/>
                </a:cubicBezTo>
                <a:lnTo>
                  <a:pt x="1070517" y="33453"/>
                </a:lnTo>
                <a:cubicBezTo>
                  <a:pt x="1081668" y="29736"/>
                  <a:pt x="1092376" y="24234"/>
                  <a:pt x="1103970" y="22302"/>
                </a:cubicBezTo>
                <a:cubicBezTo>
                  <a:pt x="1189574" y="8035"/>
                  <a:pt x="1148707" y="15585"/>
                  <a:pt x="1226634" y="0"/>
                </a:cubicBezTo>
                <a:cubicBezTo>
                  <a:pt x="1297258" y="3717"/>
                  <a:pt x="1368289" y="2725"/>
                  <a:pt x="1438507" y="11151"/>
                </a:cubicBezTo>
                <a:cubicBezTo>
                  <a:pt x="1438518" y="11152"/>
                  <a:pt x="1522136" y="39028"/>
                  <a:pt x="1538868" y="44605"/>
                </a:cubicBezTo>
                <a:cubicBezTo>
                  <a:pt x="1603967" y="66305"/>
                  <a:pt x="1541116" y="47285"/>
                  <a:pt x="1639229" y="66907"/>
                </a:cubicBezTo>
                <a:cubicBezTo>
                  <a:pt x="1681366" y="75334"/>
                  <a:pt x="1708064" y="86135"/>
                  <a:pt x="1750741" y="100361"/>
                </a:cubicBezTo>
                <a:lnTo>
                  <a:pt x="1784195" y="111512"/>
                </a:lnTo>
                <a:lnTo>
                  <a:pt x="1817648" y="122663"/>
                </a:lnTo>
                <a:cubicBezTo>
                  <a:pt x="1825082" y="130097"/>
                  <a:pt x="1830547" y="140264"/>
                  <a:pt x="1839951" y="144966"/>
                </a:cubicBezTo>
                <a:cubicBezTo>
                  <a:pt x="1907131" y="178556"/>
                  <a:pt x="1894390" y="150209"/>
                  <a:pt x="1940312" y="189570"/>
                </a:cubicBezTo>
                <a:cubicBezTo>
                  <a:pt x="1956277" y="203254"/>
                  <a:pt x="1970049" y="219307"/>
                  <a:pt x="1984917" y="234175"/>
                </a:cubicBezTo>
                <a:cubicBezTo>
                  <a:pt x="1992351" y="241609"/>
                  <a:pt x="1998471" y="250646"/>
                  <a:pt x="2007219" y="256478"/>
                </a:cubicBezTo>
                <a:cubicBezTo>
                  <a:pt x="2018370" y="263912"/>
                  <a:pt x="2030208" y="270408"/>
                  <a:pt x="2040673" y="278780"/>
                </a:cubicBezTo>
                <a:cubicBezTo>
                  <a:pt x="2048883" y="285348"/>
                  <a:pt x="2054564" y="294775"/>
                  <a:pt x="2062975" y="301083"/>
                </a:cubicBezTo>
                <a:cubicBezTo>
                  <a:pt x="2084418" y="317165"/>
                  <a:pt x="2110930" y="326733"/>
                  <a:pt x="2129883" y="345687"/>
                </a:cubicBezTo>
                <a:cubicBezTo>
                  <a:pt x="2150629" y="366434"/>
                  <a:pt x="2157501" y="376223"/>
                  <a:pt x="2185639" y="390292"/>
                </a:cubicBezTo>
                <a:cubicBezTo>
                  <a:pt x="2196152" y="395549"/>
                  <a:pt x="2207941" y="397727"/>
                  <a:pt x="2219092" y="401444"/>
                </a:cubicBezTo>
                <a:cubicBezTo>
                  <a:pt x="2275606" y="457956"/>
                  <a:pt x="2202465" y="391467"/>
                  <a:pt x="2274848" y="434897"/>
                </a:cubicBezTo>
                <a:cubicBezTo>
                  <a:pt x="2283863" y="440306"/>
                  <a:pt x="2288941" y="450632"/>
                  <a:pt x="2297151" y="457200"/>
                </a:cubicBezTo>
                <a:cubicBezTo>
                  <a:pt x="2339254" y="490882"/>
                  <a:pt x="2347056" y="476299"/>
                  <a:pt x="2386361" y="535258"/>
                </a:cubicBezTo>
                <a:lnTo>
                  <a:pt x="2430966" y="602166"/>
                </a:lnTo>
                <a:cubicBezTo>
                  <a:pt x="2438400" y="613317"/>
                  <a:pt x="2443791" y="626142"/>
                  <a:pt x="2453268" y="635619"/>
                </a:cubicBezTo>
                <a:lnTo>
                  <a:pt x="2497873" y="680224"/>
                </a:lnTo>
                <a:cubicBezTo>
                  <a:pt x="2525899" y="764306"/>
                  <a:pt x="2488095" y="660671"/>
                  <a:pt x="2531326" y="747131"/>
                </a:cubicBezTo>
                <a:cubicBezTo>
                  <a:pt x="2536583" y="757645"/>
                  <a:pt x="2537221" y="770071"/>
                  <a:pt x="2542478" y="780585"/>
                </a:cubicBezTo>
                <a:cubicBezTo>
                  <a:pt x="2548472" y="792572"/>
                  <a:pt x="2558786" y="802052"/>
                  <a:pt x="2564780" y="814039"/>
                </a:cubicBezTo>
                <a:cubicBezTo>
                  <a:pt x="2593731" y="871941"/>
                  <a:pt x="2554672" y="826233"/>
                  <a:pt x="2598234" y="869795"/>
                </a:cubicBezTo>
                <a:cubicBezTo>
                  <a:pt x="2623164" y="944587"/>
                  <a:pt x="2610023" y="915675"/>
                  <a:pt x="2631687" y="959005"/>
                </a:cubicBezTo>
              </a:path>
            </a:pathLst>
          </a:custGeom>
          <a:no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29" name="Freeform 28">
            <a:extLst>
              <a:ext uri="{FF2B5EF4-FFF2-40B4-BE49-F238E27FC236}">
                <a16:creationId xmlns:a16="http://schemas.microsoft.com/office/drawing/2014/main" id="{E9C1636F-4B7D-1F49-BD18-2D42F4128E0B}"/>
              </a:ext>
            </a:extLst>
          </p:cNvPr>
          <p:cNvSpPr/>
          <p:nvPr/>
        </p:nvSpPr>
        <p:spPr>
          <a:xfrm>
            <a:off x="5957887" y="2927195"/>
            <a:ext cx="2631687" cy="1003609"/>
          </a:xfrm>
          <a:custGeom>
            <a:avLst/>
            <a:gdLst>
              <a:gd name="connsiteX0" fmla="*/ 0 w 2631687"/>
              <a:gd name="connsiteY0" fmla="*/ 1003609 h 1003609"/>
              <a:gd name="connsiteX1" fmla="*/ 44605 w 2631687"/>
              <a:gd name="connsiteY1" fmla="*/ 847492 h 1003609"/>
              <a:gd name="connsiteX2" fmla="*/ 66907 w 2631687"/>
              <a:gd name="connsiteY2" fmla="*/ 814039 h 1003609"/>
              <a:gd name="connsiteX3" fmla="*/ 78058 w 2631687"/>
              <a:gd name="connsiteY3" fmla="*/ 780585 h 1003609"/>
              <a:gd name="connsiteX4" fmla="*/ 100361 w 2631687"/>
              <a:gd name="connsiteY4" fmla="*/ 758283 h 1003609"/>
              <a:gd name="connsiteX5" fmla="*/ 144966 w 2631687"/>
              <a:gd name="connsiteY5" fmla="*/ 702526 h 1003609"/>
              <a:gd name="connsiteX6" fmla="*/ 156117 w 2631687"/>
              <a:gd name="connsiteY6" fmla="*/ 669073 h 1003609"/>
              <a:gd name="connsiteX7" fmla="*/ 200722 w 2631687"/>
              <a:gd name="connsiteY7" fmla="*/ 624468 h 1003609"/>
              <a:gd name="connsiteX8" fmla="*/ 245326 w 2631687"/>
              <a:gd name="connsiteY8" fmla="*/ 557561 h 1003609"/>
              <a:gd name="connsiteX9" fmla="*/ 267629 w 2631687"/>
              <a:gd name="connsiteY9" fmla="*/ 524107 h 1003609"/>
              <a:gd name="connsiteX10" fmla="*/ 323385 w 2631687"/>
              <a:gd name="connsiteY10" fmla="*/ 479502 h 1003609"/>
              <a:gd name="connsiteX11" fmla="*/ 345687 w 2631687"/>
              <a:gd name="connsiteY11" fmla="*/ 446048 h 1003609"/>
              <a:gd name="connsiteX12" fmla="*/ 434897 w 2631687"/>
              <a:gd name="connsiteY12" fmla="*/ 367990 h 1003609"/>
              <a:gd name="connsiteX13" fmla="*/ 490653 w 2631687"/>
              <a:gd name="connsiteY13" fmla="*/ 312234 h 1003609"/>
              <a:gd name="connsiteX14" fmla="*/ 524107 w 2631687"/>
              <a:gd name="connsiteY14" fmla="*/ 289931 h 1003609"/>
              <a:gd name="connsiteX15" fmla="*/ 557561 w 2631687"/>
              <a:gd name="connsiteY15" fmla="*/ 256478 h 1003609"/>
              <a:gd name="connsiteX16" fmla="*/ 657922 w 2631687"/>
              <a:gd name="connsiteY16" fmla="*/ 200722 h 1003609"/>
              <a:gd name="connsiteX17" fmla="*/ 724829 w 2631687"/>
              <a:gd name="connsiteY17" fmla="*/ 167268 h 1003609"/>
              <a:gd name="connsiteX18" fmla="*/ 758283 w 2631687"/>
              <a:gd name="connsiteY18" fmla="*/ 144966 h 1003609"/>
              <a:gd name="connsiteX19" fmla="*/ 825190 w 2631687"/>
              <a:gd name="connsiteY19" fmla="*/ 122663 h 1003609"/>
              <a:gd name="connsiteX20" fmla="*/ 858644 w 2631687"/>
              <a:gd name="connsiteY20" fmla="*/ 100361 h 1003609"/>
              <a:gd name="connsiteX21" fmla="*/ 903248 w 2631687"/>
              <a:gd name="connsiteY21" fmla="*/ 89209 h 1003609"/>
              <a:gd name="connsiteX22" fmla="*/ 970156 w 2631687"/>
              <a:gd name="connsiteY22" fmla="*/ 66907 h 1003609"/>
              <a:gd name="connsiteX23" fmla="*/ 1070517 w 2631687"/>
              <a:gd name="connsiteY23" fmla="*/ 33453 h 1003609"/>
              <a:gd name="connsiteX24" fmla="*/ 1103970 w 2631687"/>
              <a:gd name="connsiteY24" fmla="*/ 22302 h 1003609"/>
              <a:gd name="connsiteX25" fmla="*/ 1226634 w 2631687"/>
              <a:gd name="connsiteY25" fmla="*/ 0 h 1003609"/>
              <a:gd name="connsiteX26" fmla="*/ 1438507 w 2631687"/>
              <a:gd name="connsiteY26" fmla="*/ 11151 h 1003609"/>
              <a:gd name="connsiteX27" fmla="*/ 1538868 w 2631687"/>
              <a:gd name="connsiteY27" fmla="*/ 44605 h 1003609"/>
              <a:gd name="connsiteX28" fmla="*/ 1639229 w 2631687"/>
              <a:gd name="connsiteY28" fmla="*/ 66907 h 1003609"/>
              <a:gd name="connsiteX29" fmla="*/ 1750741 w 2631687"/>
              <a:gd name="connsiteY29" fmla="*/ 100361 h 1003609"/>
              <a:gd name="connsiteX30" fmla="*/ 1784195 w 2631687"/>
              <a:gd name="connsiteY30" fmla="*/ 111512 h 1003609"/>
              <a:gd name="connsiteX31" fmla="*/ 1817648 w 2631687"/>
              <a:gd name="connsiteY31" fmla="*/ 122663 h 1003609"/>
              <a:gd name="connsiteX32" fmla="*/ 1839951 w 2631687"/>
              <a:gd name="connsiteY32" fmla="*/ 144966 h 1003609"/>
              <a:gd name="connsiteX33" fmla="*/ 1940312 w 2631687"/>
              <a:gd name="connsiteY33" fmla="*/ 189570 h 1003609"/>
              <a:gd name="connsiteX34" fmla="*/ 1984917 w 2631687"/>
              <a:gd name="connsiteY34" fmla="*/ 234175 h 1003609"/>
              <a:gd name="connsiteX35" fmla="*/ 2007219 w 2631687"/>
              <a:gd name="connsiteY35" fmla="*/ 256478 h 1003609"/>
              <a:gd name="connsiteX36" fmla="*/ 2040673 w 2631687"/>
              <a:gd name="connsiteY36" fmla="*/ 278780 h 1003609"/>
              <a:gd name="connsiteX37" fmla="*/ 2062975 w 2631687"/>
              <a:gd name="connsiteY37" fmla="*/ 301083 h 1003609"/>
              <a:gd name="connsiteX38" fmla="*/ 2129883 w 2631687"/>
              <a:gd name="connsiteY38" fmla="*/ 345687 h 1003609"/>
              <a:gd name="connsiteX39" fmla="*/ 2185639 w 2631687"/>
              <a:gd name="connsiteY39" fmla="*/ 390292 h 1003609"/>
              <a:gd name="connsiteX40" fmla="*/ 2219092 w 2631687"/>
              <a:gd name="connsiteY40" fmla="*/ 401444 h 1003609"/>
              <a:gd name="connsiteX41" fmla="*/ 2274848 w 2631687"/>
              <a:gd name="connsiteY41" fmla="*/ 434897 h 1003609"/>
              <a:gd name="connsiteX42" fmla="*/ 2297151 w 2631687"/>
              <a:gd name="connsiteY42" fmla="*/ 457200 h 1003609"/>
              <a:gd name="connsiteX43" fmla="*/ 2386361 w 2631687"/>
              <a:gd name="connsiteY43" fmla="*/ 535258 h 1003609"/>
              <a:gd name="connsiteX44" fmla="*/ 2430966 w 2631687"/>
              <a:gd name="connsiteY44" fmla="*/ 602166 h 1003609"/>
              <a:gd name="connsiteX45" fmla="*/ 2453268 w 2631687"/>
              <a:gd name="connsiteY45" fmla="*/ 635619 h 1003609"/>
              <a:gd name="connsiteX46" fmla="*/ 2497873 w 2631687"/>
              <a:gd name="connsiteY46" fmla="*/ 680224 h 1003609"/>
              <a:gd name="connsiteX47" fmla="*/ 2531326 w 2631687"/>
              <a:gd name="connsiteY47" fmla="*/ 747131 h 1003609"/>
              <a:gd name="connsiteX48" fmla="*/ 2542478 w 2631687"/>
              <a:gd name="connsiteY48" fmla="*/ 780585 h 1003609"/>
              <a:gd name="connsiteX49" fmla="*/ 2564780 w 2631687"/>
              <a:gd name="connsiteY49" fmla="*/ 814039 h 1003609"/>
              <a:gd name="connsiteX50" fmla="*/ 2598234 w 2631687"/>
              <a:gd name="connsiteY50" fmla="*/ 869795 h 1003609"/>
              <a:gd name="connsiteX51" fmla="*/ 2631687 w 2631687"/>
              <a:gd name="connsiteY51" fmla="*/ 959005 h 1003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631687" h="1003609">
                <a:moveTo>
                  <a:pt x="0" y="1003609"/>
                </a:moveTo>
                <a:cubicBezTo>
                  <a:pt x="2975" y="991709"/>
                  <a:pt x="31806" y="866691"/>
                  <a:pt x="44605" y="847492"/>
                </a:cubicBezTo>
                <a:lnTo>
                  <a:pt x="66907" y="814039"/>
                </a:lnTo>
                <a:cubicBezTo>
                  <a:pt x="70624" y="802888"/>
                  <a:pt x="72010" y="790664"/>
                  <a:pt x="78058" y="780585"/>
                </a:cubicBezTo>
                <a:cubicBezTo>
                  <a:pt x="83467" y="771570"/>
                  <a:pt x="93793" y="766493"/>
                  <a:pt x="100361" y="758283"/>
                </a:cubicBezTo>
                <a:cubicBezTo>
                  <a:pt x="156635" y="687941"/>
                  <a:pt x="91111" y="756381"/>
                  <a:pt x="144966" y="702526"/>
                </a:cubicBezTo>
                <a:cubicBezTo>
                  <a:pt x="148683" y="691375"/>
                  <a:pt x="149285" y="678638"/>
                  <a:pt x="156117" y="669073"/>
                </a:cubicBezTo>
                <a:cubicBezTo>
                  <a:pt x="168339" y="651963"/>
                  <a:pt x="200722" y="624468"/>
                  <a:pt x="200722" y="624468"/>
                </a:cubicBezTo>
                <a:cubicBezTo>
                  <a:pt x="220318" y="565677"/>
                  <a:pt x="198921" y="613247"/>
                  <a:pt x="245326" y="557561"/>
                </a:cubicBezTo>
                <a:cubicBezTo>
                  <a:pt x="253906" y="547265"/>
                  <a:pt x="258152" y="533584"/>
                  <a:pt x="267629" y="524107"/>
                </a:cubicBezTo>
                <a:cubicBezTo>
                  <a:pt x="325587" y="466150"/>
                  <a:pt x="279247" y="534677"/>
                  <a:pt x="323385" y="479502"/>
                </a:cubicBezTo>
                <a:cubicBezTo>
                  <a:pt x="331757" y="469037"/>
                  <a:pt x="336862" y="456134"/>
                  <a:pt x="345687" y="446048"/>
                </a:cubicBezTo>
                <a:cubicBezTo>
                  <a:pt x="460516" y="314816"/>
                  <a:pt x="354287" y="438524"/>
                  <a:pt x="434897" y="367990"/>
                </a:cubicBezTo>
                <a:cubicBezTo>
                  <a:pt x="454677" y="350682"/>
                  <a:pt x="468784" y="326814"/>
                  <a:pt x="490653" y="312234"/>
                </a:cubicBezTo>
                <a:cubicBezTo>
                  <a:pt x="501804" y="304800"/>
                  <a:pt x="513811" y="298511"/>
                  <a:pt x="524107" y="289931"/>
                </a:cubicBezTo>
                <a:cubicBezTo>
                  <a:pt x="536222" y="279835"/>
                  <a:pt x="545113" y="266160"/>
                  <a:pt x="557561" y="256478"/>
                </a:cubicBezTo>
                <a:cubicBezTo>
                  <a:pt x="615078" y="211742"/>
                  <a:pt x="607446" y="217547"/>
                  <a:pt x="657922" y="200722"/>
                </a:cubicBezTo>
                <a:cubicBezTo>
                  <a:pt x="753779" y="136815"/>
                  <a:pt x="632506" y="213428"/>
                  <a:pt x="724829" y="167268"/>
                </a:cubicBezTo>
                <a:cubicBezTo>
                  <a:pt x="736816" y="161275"/>
                  <a:pt x="746036" y="150409"/>
                  <a:pt x="758283" y="144966"/>
                </a:cubicBezTo>
                <a:cubicBezTo>
                  <a:pt x="779766" y="135418"/>
                  <a:pt x="805629" y="135703"/>
                  <a:pt x="825190" y="122663"/>
                </a:cubicBezTo>
                <a:cubicBezTo>
                  <a:pt x="836341" y="115229"/>
                  <a:pt x="846326" y="105640"/>
                  <a:pt x="858644" y="100361"/>
                </a:cubicBezTo>
                <a:cubicBezTo>
                  <a:pt x="872730" y="94324"/>
                  <a:pt x="888569" y="93613"/>
                  <a:pt x="903248" y="89209"/>
                </a:cubicBezTo>
                <a:cubicBezTo>
                  <a:pt x="925766" y="82454"/>
                  <a:pt x="947853" y="74341"/>
                  <a:pt x="970156" y="66907"/>
                </a:cubicBezTo>
                <a:lnTo>
                  <a:pt x="1070517" y="33453"/>
                </a:lnTo>
                <a:cubicBezTo>
                  <a:pt x="1081668" y="29736"/>
                  <a:pt x="1092376" y="24234"/>
                  <a:pt x="1103970" y="22302"/>
                </a:cubicBezTo>
                <a:cubicBezTo>
                  <a:pt x="1189574" y="8035"/>
                  <a:pt x="1148707" y="15585"/>
                  <a:pt x="1226634" y="0"/>
                </a:cubicBezTo>
                <a:cubicBezTo>
                  <a:pt x="1297258" y="3717"/>
                  <a:pt x="1368289" y="2725"/>
                  <a:pt x="1438507" y="11151"/>
                </a:cubicBezTo>
                <a:cubicBezTo>
                  <a:pt x="1438518" y="11152"/>
                  <a:pt x="1522136" y="39028"/>
                  <a:pt x="1538868" y="44605"/>
                </a:cubicBezTo>
                <a:cubicBezTo>
                  <a:pt x="1603967" y="66305"/>
                  <a:pt x="1541116" y="47285"/>
                  <a:pt x="1639229" y="66907"/>
                </a:cubicBezTo>
                <a:cubicBezTo>
                  <a:pt x="1681366" y="75334"/>
                  <a:pt x="1708064" y="86135"/>
                  <a:pt x="1750741" y="100361"/>
                </a:cubicBezTo>
                <a:lnTo>
                  <a:pt x="1784195" y="111512"/>
                </a:lnTo>
                <a:lnTo>
                  <a:pt x="1817648" y="122663"/>
                </a:lnTo>
                <a:cubicBezTo>
                  <a:pt x="1825082" y="130097"/>
                  <a:pt x="1830547" y="140264"/>
                  <a:pt x="1839951" y="144966"/>
                </a:cubicBezTo>
                <a:cubicBezTo>
                  <a:pt x="1907131" y="178556"/>
                  <a:pt x="1894390" y="150209"/>
                  <a:pt x="1940312" y="189570"/>
                </a:cubicBezTo>
                <a:cubicBezTo>
                  <a:pt x="1956277" y="203254"/>
                  <a:pt x="1970049" y="219307"/>
                  <a:pt x="1984917" y="234175"/>
                </a:cubicBezTo>
                <a:cubicBezTo>
                  <a:pt x="1992351" y="241609"/>
                  <a:pt x="1998471" y="250646"/>
                  <a:pt x="2007219" y="256478"/>
                </a:cubicBezTo>
                <a:cubicBezTo>
                  <a:pt x="2018370" y="263912"/>
                  <a:pt x="2030208" y="270408"/>
                  <a:pt x="2040673" y="278780"/>
                </a:cubicBezTo>
                <a:cubicBezTo>
                  <a:pt x="2048883" y="285348"/>
                  <a:pt x="2054564" y="294775"/>
                  <a:pt x="2062975" y="301083"/>
                </a:cubicBezTo>
                <a:cubicBezTo>
                  <a:pt x="2084418" y="317165"/>
                  <a:pt x="2110930" y="326733"/>
                  <a:pt x="2129883" y="345687"/>
                </a:cubicBezTo>
                <a:cubicBezTo>
                  <a:pt x="2150629" y="366434"/>
                  <a:pt x="2157501" y="376223"/>
                  <a:pt x="2185639" y="390292"/>
                </a:cubicBezTo>
                <a:cubicBezTo>
                  <a:pt x="2196152" y="395549"/>
                  <a:pt x="2207941" y="397727"/>
                  <a:pt x="2219092" y="401444"/>
                </a:cubicBezTo>
                <a:cubicBezTo>
                  <a:pt x="2275606" y="457956"/>
                  <a:pt x="2202465" y="391467"/>
                  <a:pt x="2274848" y="434897"/>
                </a:cubicBezTo>
                <a:cubicBezTo>
                  <a:pt x="2283863" y="440306"/>
                  <a:pt x="2288941" y="450632"/>
                  <a:pt x="2297151" y="457200"/>
                </a:cubicBezTo>
                <a:cubicBezTo>
                  <a:pt x="2339254" y="490882"/>
                  <a:pt x="2347056" y="476299"/>
                  <a:pt x="2386361" y="535258"/>
                </a:cubicBezTo>
                <a:lnTo>
                  <a:pt x="2430966" y="602166"/>
                </a:lnTo>
                <a:cubicBezTo>
                  <a:pt x="2438400" y="613317"/>
                  <a:pt x="2443791" y="626142"/>
                  <a:pt x="2453268" y="635619"/>
                </a:cubicBezTo>
                <a:lnTo>
                  <a:pt x="2497873" y="680224"/>
                </a:lnTo>
                <a:cubicBezTo>
                  <a:pt x="2525899" y="764306"/>
                  <a:pt x="2488095" y="660671"/>
                  <a:pt x="2531326" y="747131"/>
                </a:cubicBezTo>
                <a:cubicBezTo>
                  <a:pt x="2536583" y="757645"/>
                  <a:pt x="2537221" y="770071"/>
                  <a:pt x="2542478" y="780585"/>
                </a:cubicBezTo>
                <a:cubicBezTo>
                  <a:pt x="2548472" y="792572"/>
                  <a:pt x="2558786" y="802052"/>
                  <a:pt x="2564780" y="814039"/>
                </a:cubicBezTo>
                <a:cubicBezTo>
                  <a:pt x="2593731" y="871941"/>
                  <a:pt x="2554672" y="826233"/>
                  <a:pt x="2598234" y="869795"/>
                </a:cubicBezTo>
                <a:cubicBezTo>
                  <a:pt x="2623164" y="944587"/>
                  <a:pt x="2610023" y="915675"/>
                  <a:pt x="2631687" y="959005"/>
                </a:cubicBezTo>
              </a:path>
            </a:pathLst>
          </a:custGeom>
          <a:noFill/>
          <a:ln w="28575">
            <a:solidFill>
              <a:srgbClr val="043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30" name="Freeform 29">
            <a:extLst>
              <a:ext uri="{FF2B5EF4-FFF2-40B4-BE49-F238E27FC236}">
                <a16:creationId xmlns:a16="http://schemas.microsoft.com/office/drawing/2014/main" id="{2256983E-4E2B-7447-8AB6-45A3E475FDE9}"/>
              </a:ext>
            </a:extLst>
          </p:cNvPr>
          <p:cNvSpPr/>
          <p:nvPr/>
        </p:nvSpPr>
        <p:spPr>
          <a:xfrm>
            <a:off x="5957887" y="1937710"/>
            <a:ext cx="2631687" cy="1003609"/>
          </a:xfrm>
          <a:custGeom>
            <a:avLst/>
            <a:gdLst>
              <a:gd name="connsiteX0" fmla="*/ 0 w 2631687"/>
              <a:gd name="connsiteY0" fmla="*/ 1003609 h 1003609"/>
              <a:gd name="connsiteX1" fmla="*/ 44605 w 2631687"/>
              <a:gd name="connsiteY1" fmla="*/ 847492 h 1003609"/>
              <a:gd name="connsiteX2" fmla="*/ 66907 w 2631687"/>
              <a:gd name="connsiteY2" fmla="*/ 814039 h 1003609"/>
              <a:gd name="connsiteX3" fmla="*/ 78058 w 2631687"/>
              <a:gd name="connsiteY3" fmla="*/ 780585 h 1003609"/>
              <a:gd name="connsiteX4" fmla="*/ 100361 w 2631687"/>
              <a:gd name="connsiteY4" fmla="*/ 758283 h 1003609"/>
              <a:gd name="connsiteX5" fmla="*/ 144966 w 2631687"/>
              <a:gd name="connsiteY5" fmla="*/ 702526 h 1003609"/>
              <a:gd name="connsiteX6" fmla="*/ 156117 w 2631687"/>
              <a:gd name="connsiteY6" fmla="*/ 669073 h 1003609"/>
              <a:gd name="connsiteX7" fmla="*/ 200722 w 2631687"/>
              <a:gd name="connsiteY7" fmla="*/ 624468 h 1003609"/>
              <a:gd name="connsiteX8" fmla="*/ 245326 w 2631687"/>
              <a:gd name="connsiteY8" fmla="*/ 557561 h 1003609"/>
              <a:gd name="connsiteX9" fmla="*/ 267629 w 2631687"/>
              <a:gd name="connsiteY9" fmla="*/ 524107 h 1003609"/>
              <a:gd name="connsiteX10" fmla="*/ 323385 w 2631687"/>
              <a:gd name="connsiteY10" fmla="*/ 479502 h 1003609"/>
              <a:gd name="connsiteX11" fmla="*/ 345687 w 2631687"/>
              <a:gd name="connsiteY11" fmla="*/ 446048 h 1003609"/>
              <a:gd name="connsiteX12" fmla="*/ 434897 w 2631687"/>
              <a:gd name="connsiteY12" fmla="*/ 367990 h 1003609"/>
              <a:gd name="connsiteX13" fmla="*/ 490653 w 2631687"/>
              <a:gd name="connsiteY13" fmla="*/ 312234 h 1003609"/>
              <a:gd name="connsiteX14" fmla="*/ 524107 w 2631687"/>
              <a:gd name="connsiteY14" fmla="*/ 289931 h 1003609"/>
              <a:gd name="connsiteX15" fmla="*/ 557561 w 2631687"/>
              <a:gd name="connsiteY15" fmla="*/ 256478 h 1003609"/>
              <a:gd name="connsiteX16" fmla="*/ 657922 w 2631687"/>
              <a:gd name="connsiteY16" fmla="*/ 200722 h 1003609"/>
              <a:gd name="connsiteX17" fmla="*/ 724829 w 2631687"/>
              <a:gd name="connsiteY17" fmla="*/ 167268 h 1003609"/>
              <a:gd name="connsiteX18" fmla="*/ 758283 w 2631687"/>
              <a:gd name="connsiteY18" fmla="*/ 144966 h 1003609"/>
              <a:gd name="connsiteX19" fmla="*/ 825190 w 2631687"/>
              <a:gd name="connsiteY19" fmla="*/ 122663 h 1003609"/>
              <a:gd name="connsiteX20" fmla="*/ 858644 w 2631687"/>
              <a:gd name="connsiteY20" fmla="*/ 100361 h 1003609"/>
              <a:gd name="connsiteX21" fmla="*/ 903248 w 2631687"/>
              <a:gd name="connsiteY21" fmla="*/ 89209 h 1003609"/>
              <a:gd name="connsiteX22" fmla="*/ 970156 w 2631687"/>
              <a:gd name="connsiteY22" fmla="*/ 66907 h 1003609"/>
              <a:gd name="connsiteX23" fmla="*/ 1070517 w 2631687"/>
              <a:gd name="connsiteY23" fmla="*/ 33453 h 1003609"/>
              <a:gd name="connsiteX24" fmla="*/ 1103970 w 2631687"/>
              <a:gd name="connsiteY24" fmla="*/ 22302 h 1003609"/>
              <a:gd name="connsiteX25" fmla="*/ 1226634 w 2631687"/>
              <a:gd name="connsiteY25" fmla="*/ 0 h 1003609"/>
              <a:gd name="connsiteX26" fmla="*/ 1438507 w 2631687"/>
              <a:gd name="connsiteY26" fmla="*/ 11151 h 1003609"/>
              <a:gd name="connsiteX27" fmla="*/ 1538868 w 2631687"/>
              <a:gd name="connsiteY27" fmla="*/ 44605 h 1003609"/>
              <a:gd name="connsiteX28" fmla="*/ 1639229 w 2631687"/>
              <a:gd name="connsiteY28" fmla="*/ 66907 h 1003609"/>
              <a:gd name="connsiteX29" fmla="*/ 1750741 w 2631687"/>
              <a:gd name="connsiteY29" fmla="*/ 100361 h 1003609"/>
              <a:gd name="connsiteX30" fmla="*/ 1784195 w 2631687"/>
              <a:gd name="connsiteY30" fmla="*/ 111512 h 1003609"/>
              <a:gd name="connsiteX31" fmla="*/ 1817648 w 2631687"/>
              <a:gd name="connsiteY31" fmla="*/ 122663 h 1003609"/>
              <a:gd name="connsiteX32" fmla="*/ 1839951 w 2631687"/>
              <a:gd name="connsiteY32" fmla="*/ 144966 h 1003609"/>
              <a:gd name="connsiteX33" fmla="*/ 1940312 w 2631687"/>
              <a:gd name="connsiteY33" fmla="*/ 189570 h 1003609"/>
              <a:gd name="connsiteX34" fmla="*/ 1984917 w 2631687"/>
              <a:gd name="connsiteY34" fmla="*/ 234175 h 1003609"/>
              <a:gd name="connsiteX35" fmla="*/ 2007219 w 2631687"/>
              <a:gd name="connsiteY35" fmla="*/ 256478 h 1003609"/>
              <a:gd name="connsiteX36" fmla="*/ 2040673 w 2631687"/>
              <a:gd name="connsiteY36" fmla="*/ 278780 h 1003609"/>
              <a:gd name="connsiteX37" fmla="*/ 2062975 w 2631687"/>
              <a:gd name="connsiteY37" fmla="*/ 301083 h 1003609"/>
              <a:gd name="connsiteX38" fmla="*/ 2129883 w 2631687"/>
              <a:gd name="connsiteY38" fmla="*/ 345687 h 1003609"/>
              <a:gd name="connsiteX39" fmla="*/ 2185639 w 2631687"/>
              <a:gd name="connsiteY39" fmla="*/ 390292 h 1003609"/>
              <a:gd name="connsiteX40" fmla="*/ 2219092 w 2631687"/>
              <a:gd name="connsiteY40" fmla="*/ 401444 h 1003609"/>
              <a:gd name="connsiteX41" fmla="*/ 2274848 w 2631687"/>
              <a:gd name="connsiteY41" fmla="*/ 434897 h 1003609"/>
              <a:gd name="connsiteX42" fmla="*/ 2297151 w 2631687"/>
              <a:gd name="connsiteY42" fmla="*/ 457200 h 1003609"/>
              <a:gd name="connsiteX43" fmla="*/ 2386361 w 2631687"/>
              <a:gd name="connsiteY43" fmla="*/ 535258 h 1003609"/>
              <a:gd name="connsiteX44" fmla="*/ 2430966 w 2631687"/>
              <a:gd name="connsiteY44" fmla="*/ 602166 h 1003609"/>
              <a:gd name="connsiteX45" fmla="*/ 2453268 w 2631687"/>
              <a:gd name="connsiteY45" fmla="*/ 635619 h 1003609"/>
              <a:gd name="connsiteX46" fmla="*/ 2497873 w 2631687"/>
              <a:gd name="connsiteY46" fmla="*/ 680224 h 1003609"/>
              <a:gd name="connsiteX47" fmla="*/ 2531326 w 2631687"/>
              <a:gd name="connsiteY47" fmla="*/ 747131 h 1003609"/>
              <a:gd name="connsiteX48" fmla="*/ 2542478 w 2631687"/>
              <a:gd name="connsiteY48" fmla="*/ 780585 h 1003609"/>
              <a:gd name="connsiteX49" fmla="*/ 2564780 w 2631687"/>
              <a:gd name="connsiteY49" fmla="*/ 814039 h 1003609"/>
              <a:gd name="connsiteX50" fmla="*/ 2598234 w 2631687"/>
              <a:gd name="connsiteY50" fmla="*/ 869795 h 1003609"/>
              <a:gd name="connsiteX51" fmla="*/ 2631687 w 2631687"/>
              <a:gd name="connsiteY51" fmla="*/ 959005 h 1003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631687" h="1003609">
                <a:moveTo>
                  <a:pt x="0" y="1003609"/>
                </a:moveTo>
                <a:cubicBezTo>
                  <a:pt x="2975" y="991709"/>
                  <a:pt x="31806" y="866691"/>
                  <a:pt x="44605" y="847492"/>
                </a:cubicBezTo>
                <a:lnTo>
                  <a:pt x="66907" y="814039"/>
                </a:lnTo>
                <a:cubicBezTo>
                  <a:pt x="70624" y="802888"/>
                  <a:pt x="72010" y="790664"/>
                  <a:pt x="78058" y="780585"/>
                </a:cubicBezTo>
                <a:cubicBezTo>
                  <a:pt x="83467" y="771570"/>
                  <a:pt x="93793" y="766493"/>
                  <a:pt x="100361" y="758283"/>
                </a:cubicBezTo>
                <a:cubicBezTo>
                  <a:pt x="156635" y="687941"/>
                  <a:pt x="91111" y="756381"/>
                  <a:pt x="144966" y="702526"/>
                </a:cubicBezTo>
                <a:cubicBezTo>
                  <a:pt x="148683" y="691375"/>
                  <a:pt x="149285" y="678638"/>
                  <a:pt x="156117" y="669073"/>
                </a:cubicBezTo>
                <a:cubicBezTo>
                  <a:pt x="168339" y="651963"/>
                  <a:pt x="200722" y="624468"/>
                  <a:pt x="200722" y="624468"/>
                </a:cubicBezTo>
                <a:cubicBezTo>
                  <a:pt x="220318" y="565677"/>
                  <a:pt x="198921" y="613247"/>
                  <a:pt x="245326" y="557561"/>
                </a:cubicBezTo>
                <a:cubicBezTo>
                  <a:pt x="253906" y="547265"/>
                  <a:pt x="258152" y="533584"/>
                  <a:pt x="267629" y="524107"/>
                </a:cubicBezTo>
                <a:cubicBezTo>
                  <a:pt x="325587" y="466150"/>
                  <a:pt x="279247" y="534677"/>
                  <a:pt x="323385" y="479502"/>
                </a:cubicBezTo>
                <a:cubicBezTo>
                  <a:pt x="331757" y="469037"/>
                  <a:pt x="336862" y="456134"/>
                  <a:pt x="345687" y="446048"/>
                </a:cubicBezTo>
                <a:cubicBezTo>
                  <a:pt x="460516" y="314816"/>
                  <a:pt x="354287" y="438524"/>
                  <a:pt x="434897" y="367990"/>
                </a:cubicBezTo>
                <a:cubicBezTo>
                  <a:pt x="454677" y="350682"/>
                  <a:pt x="468784" y="326814"/>
                  <a:pt x="490653" y="312234"/>
                </a:cubicBezTo>
                <a:cubicBezTo>
                  <a:pt x="501804" y="304800"/>
                  <a:pt x="513811" y="298511"/>
                  <a:pt x="524107" y="289931"/>
                </a:cubicBezTo>
                <a:cubicBezTo>
                  <a:pt x="536222" y="279835"/>
                  <a:pt x="545113" y="266160"/>
                  <a:pt x="557561" y="256478"/>
                </a:cubicBezTo>
                <a:cubicBezTo>
                  <a:pt x="615078" y="211742"/>
                  <a:pt x="607446" y="217547"/>
                  <a:pt x="657922" y="200722"/>
                </a:cubicBezTo>
                <a:cubicBezTo>
                  <a:pt x="753779" y="136815"/>
                  <a:pt x="632506" y="213428"/>
                  <a:pt x="724829" y="167268"/>
                </a:cubicBezTo>
                <a:cubicBezTo>
                  <a:pt x="736816" y="161275"/>
                  <a:pt x="746036" y="150409"/>
                  <a:pt x="758283" y="144966"/>
                </a:cubicBezTo>
                <a:cubicBezTo>
                  <a:pt x="779766" y="135418"/>
                  <a:pt x="805629" y="135703"/>
                  <a:pt x="825190" y="122663"/>
                </a:cubicBezTo>
                <a:cubicBezTo>
                  <a:pt x="836341" y="115229"/>
                  <a:pt x="846326" y="105640"/>
                  <a:pt x="858644" y="100361"/>
                </a:cubicBezTo>
                <a:cubicBezTo>
                  <a:pt x="872730" y="94324"/>
                  <a:pt x="888569" y="93613"/>
                  <a:pt x="903248" y="89209"/>
                </a:cubicBezTo>
                <a:cubicBezTo>
                  <a:pt x="925766" y="82454"/>
                  <a:pt x="947853" y="74341"/>
                  <a:pt x="970156" y="66907"/>
                </a:cubicBezTo>
                <a:lnTo>
                  <a:pt x="1070517" y="33453"/>
                </a:lnTo>
                <a:cubicBezTo>
                  <a:pt x="1081668" y="29736"/>
                  <a:pt x="1092376" y="24234"/>
                  <a:pt x="1103970" y="22302"/>
                </a:cubicBezTo>
                <a:cubicBezTo>
                  <a:pt x="1189574" y="8035"/>
                  <a:pt x="1148707" y="15585"/>
                  <a:pt x="1226634" y="0"/>
                </a:cubicBezTo>
                <a:cubicBezTo>
                  <a:pt x="1297258" y="3717"/>
                  <a:pt x="1368289" y="2725"/>
                  <a:pt x="1438507" y="11151"/>
                </a:cubicBezTo>
                <a:cubicBezTo>
                  <a:pt x="1438518" y="11152"/>
                  <a:pt x="1522136" y="39028"/>
                  <a:pt x="1538868" y="44605"/>
                </a:cubicBezTo>
                <a:cubicBezTo>
                  <a:pt x="1603967" y="66305"/>
                  <a:pt x="1541116" y="47285"/>
                  <a:pt x="1639229" y="66907"/>
                </a:cubicBezTo>
                <a:cubicBezTo>
                  <a:pt x="1681366" y="75334"/>
                  <a:pt x="1708064" y="86135"/>
                  <a:pt x="1750741" y="100361"/>
                </a:cubicBezTo>
                <a:lnTo>
                  <a:pt x="1784195" y="111512"/>
                </a:lnTo>
                <a:lnTo>
                  <a:pt x="1817648" y="122663"/>
                </a:lnTo>
                <a:cubicBezTo>
                  <a:pt x="1825082" y="130097"/>
                  <a:pt x="1830547" y="140264"/>
                  <a:pt x="1839951" y="144966"/>
                </a:cubicBezTo>
                <a:cubicBezTo>
                  <a:pt x="1907131" y="178556"/>
                  <a:pt x="1894390" y="150209"/>
                  <a:pt x="1940312" y="189570"/>
                </a:cubicBezTo>
                <a:cubicBezTo>
                  <a:pt x="1956277" y="203254"/>
                  <a:pt x="1970049" y="219307"/>
                  <a:pt x="1984917" y="234175"/>
                </a:cubicBezTo>
                <a:cubicBezTo>
                  <a:pt x="1992351" y="241609"/>
                  <a:pt x="1998471" y="250646"/>
                  <a:pt x="2007219" y="256478"/>
                </a:cubicBezTo>
                <a:cubicBezTo>
                  <a:pt x="2018370" y="263912"/>
                  <a:pt x="2030208" y="270408"/>
                  <a:pt x="2040673" y="278780"/>
                </a:cubicBezTo>
                <a:cubicBezTo>
                  <a:pt x="2048883" y="285348"/>
                  <a:pt x="2054564" y="294775"/>
                  <a:pt x="2062975" y="301083"/>
                </a:cubicBezTo>
                <a:cubicBezTo>
                  <a:pt x="2084418" y="317165"/>
                  <a:pt x="2110930" y="326733"/>
                  <a:pt x="2129883" y="345687"/>
                </a:cubicBezTo>
                <a:cubicBezTo>
                  <a:pt x="2150629" y="366434"/>
                  <a:pt x="2157501" y="376223"/>
                  <a:pt x="2185639" y="390292"/>
                </a:cubicBezTo>
                <a:cubicBezTo>
                  <a:pt x="2196152" y="395549"/>
                  <a:pt x="2207941" y="397727"/>
                  <a:pt x="2219092" y="401444"/>
                </a:cubicBezTo>
                <a:cubicBezTo>
                  <a:pt x="2275606" y="457956"/>
                  <a:pt x="2202465" y="391467"/>
                  <a:pt x="2274848" y="434897"/>
                </a:cubicBezTo>
                <a:cubicBezTo>
                  <a:pt x="2283863" y="440306"/>
                  <a:pt x="2288941" y="450632"/>
                  <a:pt x="2297151" y="457200"/>
                </a:cubicBezTo>
                <a:cubicBezTo>
                  <a:pt x="2339254" y="490882"/>
                  <a:pt x="2347056" y="476299"/>
                  <a:pt x="2386361" y="535258"/>
                </a:cubicBezTo>
                <a:lnTo>
                  <a:pt x="2430966" y="602166"/>
                </a:lnTo>
                <a:cubicBezTo>
                  <a:pt x="2438400" y="613317"/>
                  <a:pt x="2443791" y="626142"/>
                  <a:pt x="2453268" y="635619"/>
                </a:cubicBezTo>
                <a:lnTo>
                  <a:pt x="2497873" y="680224"/>
                </a:lnTo>
                <a:cubicBezTo>
                  <a:pt x="2525899" y="764306"/>
                  <a:pt x="2488095" y="660671"/>
                  <a:pt x="2531326" y="747131"/>
                </a:cubicBezTo>
                <a:cubicBezTo>
                  <a:pt x="2536583" y="757645"/>
                  <a:pt x="2537221" y="770071"/>
                  <a:pt x="2542478" y="780585"/>
                </a:cubicBezTo>
                <a:cubicBezTo>
                  <a:pt x="2548472" y="792572"/>
                  <a:pt x="2558786" y="802052"/>
                  <a:pt x="2564780" y="814039"/>
                </a:cubicBezTo>
                <a:cubicBezTo>
                  <a:pt x="2593731" y="871941"/>
                  <a:pt x="2554672" y="826233"/>
                  <a:pt x="2598234" y="869795"/>
                </a:cubicBezTo>
                <a:cubicBezTo>
                  <a:pt x="2623164" y="944587"/>
                  <a:pt x="2610023" y="915675"/>
                  <a:pt x="2631687" y="959005"/>
                </a:cubicBezTo>
              </a:path>
            </a:pathLst>
          </a:custGeom>
          <a:noFill/>
          <a:ln w="28575">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31" name="TextBox 30">
            <a:extLst>
              <a:ext uri="{FF2B5EF4-FFF2-40B4-BE49-F238E27FC236}">
                <a16:creationId xmlns:a16="http://schemas.microsoft.com/office/drawing/2014/main" id="{9EC72436-01CA-5A4C-8EF1-E42970F56A52}"/>
              </a:ext>
            </a:extLst>
          </p:cNvPr>
          <p:cNvSpPr txBox="1"/>
          <p:nvPr/>
        </p:nvSpPr>
        <p:spPr>
          <a:xfrm>
            <a:off x="6436870" y="1510928"/>
            <a:ext cx="1877437" cy="369332"/>
          </a:xfrm>
          <a:prstGeom prst="rect">
            <a:avLst/>
          </a:prstGeom>
          <a:noFill/>
        </p:spPr>
        <p:txBody>
          <a:bodyPr wrap="none" rtlCol="0">
            <a:spAutoFit/>
          </a:bodyPr>
          <a:lstStyle/>
          <a:p>
            <a:r>
              <a:rPr lang="en-CN" dirty="0">
                <a:solidFill>
                  <a:srgbClr val="00B050"/>
                </a:solidFill>
              </a:rPr>
              <a:t>MLE (Saturated)</a:t>
            </a:r>
          </a:p>
        </p:txBody>
      </p:sp>
      <p:sp>
        <p:nvSpPr>
          <p:cNvPr id="32" name="TextBox 31">
            <a:extLst>
              <a:ext uri="{FF2B5EF4-FFF2-40B4-BE49-F238E27FC236}">
                <a16:creationId xmlns:a16="http://schemas.microsoft.com/office/drawing/2014/main" id="{FE0ABD2C-1D2F-C545-9C60-12903492FDBD}"/>
              </a:ext>
            </a:extLst>
          </p:cNvPr>
          <p:cNvSpPr txBox="1"/>
          <p:nvPr/>
        </p:nvSpPr>
        <p:spPr>
          <a:xfrm>
            <a:off x="6468261" y="2526900"/>
            <a:ext cx="1454244" cy="369332"/>
          </a:xfrm>
          <a:prstGeom prst="rect">
            <a:avLst/>
          </a:prstGeom>
          <a:noFill/>
        </p:spPr>
        <p:txBody>
          <a:bodyPr wrap="none" rtlCol="0">
            <a:spAutoFit/>
          </a:bodyPr>
          <a:lstStyle/>
          <a:p>
            <a:r>
              <a:rPr lang="en-CN" dirty="0">
                <a:solidFill>
                  <a:srgbClr val="0432FF"/>
                </a:solidFill>
              </a:rPr>
              <a:t>MLE (Fitted)</a:t>
            </a:r>
          </a:p>
        </p:txBody>
      </p:sp>
      <p:sp>
        <p:nvSpPr>
          <p:cNvPr id="33" name="TextBox 32">
            <a:extLst>
              <a:ext uri="{FF2B5EF4-FFF2-40B4-BE49-F238E27FC236}">
                <a16:creationId xmlns:a16="http://schemas.microsoft.com/office/drawing/2014/main" id="{F2153671-9EF9-7E4B-807F-6430C1922F7B}"/>
              </a:ext>
            </a:extLst>
          </p:cNvPr>
          <p:cNvSpPr txBox="1"/>
          <p:nvPr/>
        </p:nvSpPr>
        <p:spPr>
          <a:xfrm>
            <a:off x="6636376" y="3425552"/>
            <a:ext cx="1274708" cy="369332"/>
          </a:xfrm>
          <a:prstGeom prst="rect">
            <a:avLst/>
          </a:prstGeom>
          <a:noFill/>
        </p:spPr>
        <p:txBody>
          <a:bodyPr wrap="none" rtlCol="0">
            <a:spAutoFit/>
          </a:bodyPr>
          <a:lstStyle/>
          <a:p>
            <a:r>
              <a:rPr lang="en-CN" dirty="0">
                <a:solidFill>
                  <a:srgbClr val="FF0000"/>
                </a:solidFill>
              </a:rPr>
              <a:t>MLE (Null)</a:t>
            </a:r>
          </a:p>
        </p:txBody>
      </p:sp>
    </p:spTree>
    <p:extLst>
      <p:ext uri="{BB962C8B-B14F-4D97-AF65-F5344CB8AC3E}">
        <p14:creationId xmlns:p14="http://schemas.microsoft.com/office/powerpoint/2010/main" val="3157721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371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371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371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371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371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371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371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371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C795CD61-CE7F-B54E-83D8-547ACAE4B663}"/>
              </a:ext>
            </a:extLst>
          </p:cNvPr>
          <p:cNvSpPr>
            <a:spLocks noGrp="1" noChangeArrowheads="1"/>
          </p:cNvSpPr>
          <p:nvPr>
            <p:ph type="title"/>
          </p:nvPr>
        </p:nvSpPr>
        <p:spPr/>
        <p:txBody>
          <a:bodyPr/>
          <a:lstStyle/>
          <a:p>
            <a:pPr eaLnBrk="1" hangingPunct="1">
              <a:defRPr/>
            </a:pPr>
            <a:r>
              <a:rPr lang="en-NZ" b="0" dirty="0">
                <a:cs typeface="+mj-cs"/>
              </a:rPr>
              <a:t>Deviance</a:t>
            </a:r>
            <a:endParaRPr lang="en-GB" b="0" dirty="0">
              <a:cs typeface="+mj-cs"/>
            </a:endParaRPr>
          </a:p>
        </p:txBody>
      </p:sp>
      <p:sp>
        <p:nvSpPr>
          <p:cNvPr id="243715" name="Rectangle 3">
            <a:extLst>
              <a:ext uri="{FF2B5EF4-FFF2-40B4-BE49-F238E27FC236}">
                <a16:creationId xmlns:a16="http://schemas.microsoft.com/office/drawing/2014/main" id="{53C95779-978C-A447-A7BE-AE59C844CB6A}"/>
              </a:ext>
            </a:extLst>
          </p:cNvPr>
          <p:cNvSpPr>
            <a:spLocks noGrp="1" noChangeArrowheads="1"/>
          </p:cNvSpPr>
          <p:nvPr>
            <p:ph type="body" idx="1"/>
          </p:nvPr>
        </p:nvSpPr>
        <p:spPr>
          <a:xfrm>
            <a:off x="468313" y="1989137"/>
            <a:ext cx="5489574" cy="4504455"/>
          </a:xfrm>
        </p:spPr>
        <p:txBody>
          <a:bodyPr/>
          <a:lstStyle/>
          <a:p>
            <a:pPr eaLnBrk="1" hangingPunct="1"/>
            <a:r>
              <a:rPr lang="en-US" altLang="en-CN" sz="2400" dirty="0"/>
              <a:t>Deviance is difference between likelihoods and the saturated </a:t>
            </a:r>
            <a:r>
              <a:rPr lang="en-US" altLang="en-CN" sz="2400" dirty="0" err="1"/>
              <a:t>Lik</a:t>
            </a:r>
            <a:r>
              <a:rPr lang="en-US" altLang="en-CN" sz="2400" dirty="0"/>
              <a:t>.</a:t>
            </a:r>
          </a:p>
          <a:p>
            <a:pPr lvl="1" eaLnBrk="1" hangingPunct="1"/>
            <a:r>
              <a:rPr lang="en-US" altLang="en-CN" sz="2000" dirty="0"/>
              <a:t>E.g. fitted model deviance</a:t>
            </a:r>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US" altLang="en-CN" sz="2400" dirty="0"/>
          </a:p>
          <a:p>
            <a:pPr eaLnBrk="1" hangingPunct="1"/>
            <a:r>
              <a:rPr lang="en-US" altLang="en-CN" sz="2400" dirty="0"/>
              <a:t>To test significance we compare nested deviances using an LRT</a:t>
            </a:r>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GB" altLang="en-CN" sz="2400" dirty="0"/>
          </a:p>
        </p:txBody>
      </p:sp>
      <p:cxnSp>
        <p:nvCxnSpPr>
          <p:cNvPr id="3" name="Straight Connector 2">
            <a:extLst>
              <a:ext uri="{FF2B5EF4-FFF2-40B4-BE49-F238E27FC236}">
                <a16:creationId xmlns:a16="http://schemas.microsoft.com/office/drawing/2014/main" id="{2943BB69-6148-F440-8143-79DA8FDB8727}"/>
              </a:ext>
            </a:extLst>
          </p:cNvPr>
          <p:cNvCxnSpPr>
            <a:cxnSpLocks/>
          </p:cNvCxnSpPr>
          <p:nvPr/>
        </p:nvCxnSpPr>
        <p:spPr>
          <a:xfrm>
            <a:off x="5704961" y="1678749"/>
            <a:ext cx="0" cy="360040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A2BB16B3-CFB0-824B-BCFC-DEF9F7C76DA3}"/>
              </a:ext>
            </a:extLst>
          </p:cNvPr>
          <p:cNvCxnSpPr>
            <a:cxnSpLocks/>
          </p:cNvCxnSpPr>
          <p:nvPr/>
        </p:nvCxnSpPr>
        <p:spPr>
          <a:xfrm flipH="1">
            <a:off x="5704961" y="5279149"/>
            <a:ext cx="3096344"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8" name="Freeform 17">
            <a:extLst>
              <a:ext uri="{FF2B5EF4-FFF2-40B4-BE49-F238E27FC236}">
                <a16:creationId xmlns:a16="http://schemas.microsoft.com/office/drawing/2014/main" id="{CB36DF21-B8A4-D846-ACE5-608E0659B6C0}"/>
              </a:ext>
            </a:extLst>
          </p:cNvPr>
          <p:cNvSpPr/>
          <p:nvPr/>
        </p:nvSpPr>
        <p:spPr>
          <a:xfrm>
            <a:off x="5957887" y="3791307"/>
            <a:ext cx="2631687" cy="1003609"/>
          </a:xfrm>
          <a:custGeom>
            <a:avLst/>
            <a:gdLst>
              <a:gd name="connsiteX0" fmla="*/ 0 w 2631687"/>
              <a:gd name="connsiteY0" fmla="*/ 1003609 h 1003609"/>
              <a:gd name="connsiteX1" fmla="*/ 44605 w 2631687"/>
              <a:gd name="connsiteY1" fmla="*/ 847492 h 1003609"/>
              <a:gd name="connsiteX2" fmla="*/ 66907 w 2631687"/>
              <a:gd name="connsiteY2" fmla="*/ 814039 h 1003609"/>
              <a:gd name="connsiteX3" fmla="*/ 78058 w 2631687"/>
              <a:gd name="connsiteY3" fmla="*/ 780585 h 1003609"/>
              <a:gd name="connsiteX4" fmla="*/ 100361 w 2631687"/>
              <a:gd name="connsiteY4" fmla="*/ 758283 h 1003609"/>
              <a:gd name="connsiteX5" fmla="*/ 144966 w 2631687"/>
              <a:gd name="connsiteY5" fmla="*/ 702526 h 1003609"/>
              <a:gd name="connsiteX6" fmla="*/ 156117 w 2631687"/>
              <a:gd name="connsiteY6" fmla="*/ 669073 h 1003609"/>
              <a:gd name="connsiteX7" fmla="*/ 200722 w 2631687"/>
              <a:gd name="connsiteY7" fmla="*/ 624468 h 1003609"/>
              <a:gd name="connsiteX8" fmla="*/ 245326 w 2631687"/>
              <a:gd name="connsiteY8" fmla="*/ 557561 h 1003609"/>
              <a:gd name="connsiteX9" fmla="*/ 267629 w 2631687"/>
              <a:gd name="connsiteY9" fmla="*/ 524107 h 1003609"/>
              <a:gd name="connsiteX10" fmla="*/ 323385 w 2631687"/>
              <a:gd name="connsiteY10" fmla="*/ 479502 h 1003609"/>
              <a:gd name="connsiteX11" fmla="*/ 345687 w 2631687"/>
              <a:gd name="connsiteY11" fmla="*/ 446048 h 1003609"/>
              <a:gd name="connsiteX12" fmla="*/ 434897 w 2631687"/>
              <a:gd name="connsiteY12" fmla="*/ 367990 h 1003609"/>
              <a:gd name="connsiteX13" fmla="*/ 490653 w 2631687"/>
              <a:gd name="connsiteY13" fmla="*/ 312234 h 1003609"/>
              <a:gd name="connsiteX14" fmla="*/ 524107 w 2631687"/>
              <a:gd name="connsiteY14" fmla="*/ 289931 h 1003609"/>
              <a:gd name="connsiteX15" fmla="*/ 557561 w 2631687"/>
              <a:gd name="connsiteY15" fmla="*/ 256478 h 1003609"/>
              <a:gd name="connsiteX16" fmla="*/ 657922 w 2631687"/>
              <a:gd name="connsiteY16" fmla="*/ 200722 h 1003609"/>
              <a:gd name="connsiteX17" fmla="*/ 724829 w 2631687"/>
              <a:gd name="connsiteY17" fmla="*/ 167268 h 1003609"/>
              <a:gd name="connsiteX18" fmla="*/ 758283 w 2631687"/>
              <a:gd name="connsiteY18" fmla="*/ 144966 h 1003609"/>
              <a:gd name="connsiteX19" fmla="*/ 825190 w 2631687"/>
              <a:gd name="connsiteY19" fmla="*/ 122663 h 1003609"/>
              <a:gd name="connsiteX20" fmla="*/ 858644 w 2631687"/>
              <a:gd name="connsiteY20" fmla="*/ 100361 h 1003609"/>
              <a:gd name="connsiteX21" fmla="*/ 903248 w 2631687"/>
              <a:gd name="connsiteY21" fmla="*/ 89209 h 1003609"/>
              <a:gd name="connsiteX22" fmla="*/ 970156 w 2631687"/>
              <a:gd name="connsiteY22" fmla="*/ 66907 h 1003609"/>
              <a:gd name="connsiteX23" fmla="*/ 1070517 w 2631687"/>
              <a:gd name="connsiteY23" fmla="*/ 33453 h 1003609"/>
              <a:gd name="connsiteX24" fmla="*/ 1103970 w 2631687"/>
              <a:gd name="connsiteY24" fmla="*/ 22302 h 1003609"/>
              <a:gd name="connsiteX25" fmla="*/ 1226634 w 2631687"/>
              <a:gd name="connsiteY25" fmla="*/ 0 h 1003609"/>
              <a:gd name="connsiteX26" fmla="*/ 1438507 w 2631687"/>
              <a:gd name="connsiteY26" fmla="*/ 11151 h 1003609"/>
              <a:gd name="connsiteX27" fmla="*/ 1538868 w 2631687"/>
              <a:gd name="connsiteY27" fmla="*/ 44605 h 1003609"/>
              <a:gd name="connsiteX28" fmla="*/ 1639229 w 2631687"/>
              <a:gd name="connsiteY28" fmla="*/ 66907 h 1003609"/>
              <a:gd name="connsiteX29" fmla="*/ 1750741 w 2631687"/>
              <a:gd name="connsiteY29" fmla="*/ 100361 h 1003609"/>
              <a:gd name="connsiteX30" fmla="*/ 1784195 w 2631687"/>
              <a:gd name="connsiteY30" fmla="*/ 111512 h 1003609"/>
              <a:gd name="connsiteX31" fmla="*/ 1817648 w 2631687"/>
              <a:gd name="connsiteY31" fmla="*/ 122663 h 1003609"/>
              <a:gd name="connsiteX32" fmla="*/ 1839951 w 2631687"/>
              <a:gd name="connsiteY32" fmla="*/ 144966 h 1003609"/>
              <a:gd name="connsiteX33" fmla="*/ 1940312 w 2631687"/>
              <a:gd name="connsiteY33" fmla="*/ 189570 h 1003609"/>
              <a:gd name="connsiteX34" fmla="*/ 1984917 w 2631687"/>
              <a:gd name="connsiteY34" fmla="*/ 234175 h 1003609"/>
              <a:gd name="connsiteX35" fmla="*/ 2007219 w 2631687"/>
              <a:gd name="connsiteY35" fmla="*/ 256478 h 1003609"/>
              <a:gd name="connsiteX36" fmla="*/ 2040673 w 2631687"/>
              <a:gd name="connsiteY36" fmla="*/ 278780 h 1003609"/>
              <a:gd name="connsiteX37" fmla="*/ 2062975 w 2631687"/>
              <a:gd name="connsiteY37" fmla="*/ 301083 h 1003609"/>
              <a:gd name="connsiteX38" fmla="*/ 2129883 w 2631687"/>
              <a:gd name="connsiteY38" fmla="*/ 345687 h 1003609"/>
              <a:gd name="connsiteX39" fmla="*/ 2185639 w 2631687"/>
              <a:gd name="connsiteY39" fmla="*/ 390292 h 1003609"/>
              <a:gd name="connsiteX40" fmla="*/ 2219092 w 2631687"/>
              <a:gd name="connsiteY40" fmla="*/ 401444 h 1003609"/>
              <a:gd name="connsiteX41" fmla="*/ 2274848 w 2631687"/>
              <a:gd name="connsiteY41" fmla="*/ 434897 h 1003609"/>
              <a:gd name="connsiteX42" fmla="*/ 2297151 w 2631687"/>
              <a:gd name="connsiteY42" fmla="*/ 457200 h 1003609"/>
              <a:gd name="connsiteX43" fmla="*/ 2386361 w 2631687"/>
              <a:gd name="connsiteY43" fmla="*/ 535258 h 1003609"/>
              <a:gd name="connsiteX44" fmla="*/ 2430966 w 2631687"/>
              <a:gd name="connsiteY44" fmla="*/ 602166 h 1003609"/>
              <a:gd name="connsiteX45" fmla="*/ 2453268 w 2631687"/>
              <a:gd name="connsiteY45" fmla="*/ 635619 h 1003609"/>
              <a:gd name="connsiteX46" fmla="*/ 2497873 w 2631687"/>
              <a:gd name="connsiteY46" fmla="*/ 680224 h 1003609"/>
              <a:gd name="connsiteX47" fmla="*/ 2531326 w 2631687"/>
              <a:gd name="connsiteY47" fmla="*/ 747131 h 1003609"/>
              <a:gd name="connsiteX48" fmla="*/ 2542478 w 2631687"/>
              <a:gd name="connsiteY48" fmla="*/ 780585 h 1003609"/>
              <a:gd name="connsiteX49" fmla="*/ 2564780 w 2631687"/>
              <a:gd name="connsiteY49" fmla="*/ 814039 h 1003609"/>
              <a:gd name="connsiteX50" fmla="*/ 2598234 w 2631687"/>
              <a:gd name="connsiteY50" fmla="*/ 869795 h 1003609"/>
              <a:gd name="connsiteX51" fmla="*/ 2631687 w 2631687"/>
              <a:gd name="connsiteY51" fmla="*/ 959005 h 1003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631687" h="1003609">
                <a:moveTo>
                  <a:pt x="0" y="1003609"/>
                </a:moveTo>
                <a:cubicBezTo>
                  <a:pt x="2975" y="991709"/>
                  <a:pt x="31806" y="866691"/>
                  <a:pt x="44605" y="847492"/>
                </a:cubicBezTo>
                <a:lnTo>
                  <a:pt x="66907" y="814039"/>
                </a:lnTo>
                <a:cubicBezTo>
                  <a:pt x="70624" y="802888"/>
                  <a:pt x="72010" y="790664"/>
                  <a:pt x="78058" y="780585"/>
                </a:cubicBezTo>
                <a:cubicBezTo>
                  <a:pt x="83467" y="771570"/>
                  <a:pt x="93793" y="766493"/>
                  <a:pt x="100361" y="758283"/>
                </a:cubicBezTo>
                <a:cubicBezTo>
                  <a:pt x="156635" y="687941"/>
                  <a:pt x="91111" y="756381"/>
                  <a:pt x="144966" y="702526"/>
                </a:cubicBezTo>
                <a:cubicBezTo>
                  <a:pt x="148683" y="691375"/>
                  <a:pt x="149285" y="678638"/>
                  <a:pt x="156117" y="669073"/>
                </a:cubicBezTo>
                <a:cubicBezTo>
                  <a:pt x="168339" y="651963"/>
                  <a:pt x="200722" y="624468"/>
                  <a:pt x="200722" y="624468"/>
                </a:cubicBezTo>
                <a:cubicBezTo>
                  <a:pt x="220318" y="565677"/>
                  <a:pt x="198921" y="613247"/>
                  <a:pt x="245326" y="557561"/>
                </a:cubicBezTo>
                <a:cubicBezTo>
                  <a:pt x="253906" y="547265"/>
                  <a:pt x="258152" y="533584"/>
                  <a:pt x="267629" y="524107"/>
                </a:cubicBezTo>
                <a:cubicBezTo>
                  <a:pt x="325587" y="466150"/>
                  <a:pt x="279247" y="534677"/>
                  <a:pt x="323385" y="479502"/>
                </a:cubicBezTo>
                <a:cubicBezTo>
                  <a:pt x="331757" y="469037"/>
                  <a:pt x="336862" y="456134"/>
                  <a:pt x="345687" y="446048"/>
                </a:cubicBezTo>
                <a:cubicBezTo>
                  <a:pt x="460516" y="314816"/>
                  <a:pt x="354287" y="438524"/>
                  <a:pt x="434897" y="367990"/>
                </a:cubicBezTo>
                <a:cubicBezTo>
                  <a:pt x="454677" y="350682"/>
                  <a:pt x="468784" y="326814"/>
                  <a:pt x="490653" y="312234"/>
                </a:cubicBezTo>
                <a:cubicBezTo>
                  <a:pt x="501804" y="304800"/>
                  <a:pt x="513811" y="298511"/>
                  <a:pt x="524107" y="289931"/>
                </a:cubicBezTo>
                <a:cubicBezTo>
                  <a:pt x="536222" y="279835"/>
                  <a:pt x="545113" y="266160"/>
                  <a:pt x="557561" y="256478"/>
                </a:cubicBezTo>
                <a:cubicBezTo>
                  <a:pt x="615078" y="211742"/>
                  <a:pt x="607446" y="217547"/>
                  <a:pt x="657922" y="200722"/>
                </a:cubicBezTo>
                <a:cubicBezTo>
                  <a:pt x="753779" y="136815"/>
                  <a:pt x="632506" y="213428"/>
                  <a:pt x="724829" y="167268"/>
                </a:cubicBezTo>
                <a:cubicBezTo>
                  <a:pt x="736816" y="161275"/>
                  <a:pt x="746036" y="150409"/>
                  <a:pt x="758283" y="144966"/>
                </a:cubicBezTo>
                <a:cubicBezTo>
                  <a:pt x="779766" y="135418"/>
                  <a:pt x="805629" y="135703"/>
                  <a:pt x="825190" y="122663"/>
                </a:cubicBezTo>
                <a:cubicBezTo>
                  <a:pt x="836341" y="115229"/>
                  <a:pt x="846326" y="105640"/>
                  <a:pt x="858644" y="100361"/>
                </a:cubicBezTo>
                <a:cubicBezTo>
                  <a:pt x="872730" y="94324"/>
                  <a:pt x="888569" y="93613"/>
                  <a:pt x="903248" y="89209"/>
                </a:cubicBezTo>
                <a:cubicBezTo>
                  <a:pt x="925766" y="82454"/>
                  <a:pt x="947853" y="74341"/>
                  <a:pt x="970156" y="66907"/>
                </a:cubicBezTo>
                <a:lnTo>
                  <a:pt x="1070517" y="33453"/>
                </a:lnTo>
                <a:cubicBezTo>
                  <a:pt x="1081668" y="29736"/>
                  <a:pt x="1092376" y="24234"/>
                  <a:pt x="1103970" y="22302"/>
                </a:cubicBezTo>
                <a:cubicBezTo>
                  <a:pt x="1189574" y="8035"/>
                  <a:pt x="1148707" y="15585"/>
                  <a:pt x="1226634" y="0"/>
                </a:cubicBezTo>
                <a:cubicBezTo>
                  <a:pt x="1297258" y="3717"/>
                  <a:pt x="1368289" y="2725"/>
                  <a:pt x="1438507" y="11151"/>
                </a:cubicBezTo>
                <a:cubicBezTo>
                  <a:pt x="1438518" y="11152"/>
                  <a:pt x="1522136" y="39028"/>
                  <a:pt x="1538868" y="44605"/>
                </a:cubicBezTo>
                <a:cubicBezTo>
                  <a:pt x="1603967" y="66305"/>
                  <a:pt x="1541116" y="47285"/>
                  <a:pt x="1639229" y="66907"/>
                </a:cubicBezTo>
                <a:cubicBezTo>
                  <a:pt x="1681366" y="75334"/>
                  <a:pt x="1708064" y="86135"/>
                  <a:pt x="1750741" y="100361"/>
                </a:cubicBezTo>
                <a:lnTo>
                  <a:pt x="1784195" y="111512"/>
                </a:lnTo>
                <a:lnTo>
                  <a:pt x="1817648" y="122663"/>
                </a:lnTo>
                <a:cubicBezTo>
                  <a:pt x="1825082" y="130097"/>
                  <a:pt x="1830547" y="140264"/>
                  <a:pt x="1839951" y="144966"/>
                </a:cubicBezTo>
                <a:cubicBezTo>
                  <a:pt x="1907131" y="178556"/>
                  <a:pt x="1894390" y="150209"/>
                  <a:pt x="1940312" y="189570"/>
                </a:cubicBezTo>
                <a:cubicBezTo>
                  <a:pt x="1956277" y="203254"/>
                  <a:pt x="1970049" y="219307"/>
                  <a:pt x="1984917" y="234175"/>
                </a:cubicBezTo>
                <a:cubicBezTo>
                  <a:pt x="1992351" y="241609"/>
                  <a:pt x="1998471" y="250646"/>
                  <a:pt x="2007219" y="256478"/>
                </a:cubicBezTo>
                <a:cubicBezTo>
                  <a:pt x="2018370" y="263912"/>
                  <a:pt x="2030208" y="270408"/>
                  <a:pt x="2040673" y="278780"/>
                </a:cubicBezTo>
                <a:cubicBezTo>
                  <a:pt x="2048883" y="285348"/>
                  <a:pt x="2054564" y="294775"/>
                  <a:pt x="2062975" y="301083"/>
                </a:cubicBezTo>
                <a:cubicBezTo>
                  <a:pt x="2084418" y="317165"/>
                  <a:pt x="2110930" y="326733"/>
                  <a:pt x="2129883" y="345687"/>
                </a:cubicBezTo>
                <a:cubicBezTo>
                  <a:pt x="2150629" y="366434"/>
                  <a:pt x="2157501" y="376223"/>
                  <a:pt x="2185639" y="390292"/>
                </a:cubicBezTo>
                <a:cubicBezTo>
                  <a:pt x="2196152" y="395549"/>
                  <a:pt x="2207941" y="397727"/>
                  <a:pt x="2219092" y="401444"/>
                </a:cubicBezTo>
                <a:cubicBezTo>
                  <a:pt x="2275606" y="457956"/>
                  <a:pt x="2202465" y="391467"/>
                  <a:pt x="2274848" y="434897"/>
                </a:cubicBezTo>
                <a:cubicBezTo>
                  <a:pt x="2283863" y="440306"/>
                  <a:pt x="2288941" y="450632"/>
                  <a:pt x="2297151" y="457200"/>
                </a:cubicBezTo>
                <a:cubicBezTo>
                  <a:pt x="2339254" y="490882"/>
                  <a:pt x="2347056" y="476299"/>
                  <a:pt x="2386361" y="535258"/>
                </a:cubicBezTo>
                <a:lnTo>
                  <a:pt x="2430966" y="602166"/>
                </a:lnTo>
                <a:cubicBezTo>
                  <a:pt x="2438400" y="613317"/>
                  <a:pt x="2443791" y="626142"/>
                  <a:pt x="2453268" y="635619"/>
                </a:cubicBezTo>
                <a:lnTo>
                  <a:pt x="2497873" y="680224"/>
                </a:lnTo>
                <a:cubicBezTo>
                  <a:pt x="2525899" y="764306"/>
                  <a:pt x="2488095" y="660671"/>
                  <a:pt x="2531326" y="747131"/>
                </a:cubicBezTo>
                <a:cubicBezTo>
                  <a:pt x="2536583" y="757645"/>
                  <a:pt x="2537221" y="770071"/>
                  <a:pt x="2542478" y="780585"/>
                </a:cubicBezTo>
                <a:cubicBezTo>
                  <a:pt x="2548472" y="792572"/>
                  <a:pt x="2558786" y="802052"/>
                  <a:pt x="2564780" y="814039"/>
                </a:cubicBezTo>
                <a:cubicBezTo>
                  <a:pt x="2593731" y="871941"/>
                  <a:pt x="2554672" y="826233"/>
                  <a:pt x="2598234" y="869795"/>
                </a:cubicBezTo>
                <a:cubicBezTo>
                  <a:pt x="2623164" y="944587"/>
                  <a:pt x="2610023" y="915675"/>
                  <a:pt x="2631687" y="959005"/>
                </a:cubicBezTo>
              </a:path>
            </a:pathLst>
          </a:custGeom>
          <a:no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21" name="Freeform 20">
            <a:extLst>
              <a:ext uri="{FF2B5EF4-FFF2-40B4-BE49-F238E27FC236}">
                <a16:creationId xmlns:a16="http://schemas.microsoft.com/office/drawing/2014/main" id="{FFE7602A-F4A1-864D-9D81-025979B7C4DC}"/>
              </a:ext>
            </a:extLst>
          </p:cNvPr>
          <p:cNvSpPr/>
          <p:nvPr/>
        </p:nvSpPr>
        <p:spPr>
          <a:xfrm>
            <a:off x="5957887" y="2927195"/>
            <a:ext cx="2631687" cy="1003609"/>
          </a:xfrm>
          <a:custGeom>
            <a:avLst/>
            <a:gdLst>
              <a:gd name="connsiteX0" fmla="*/ 0 w 2631687"/>
              <a:gd name="connsiteY0" fmla="*/ 1003609 h 1003609"/>
              <a:gd name="connsiteX1" fmla="*/ 44605 w 2631687"/>
              <a:gd name="connsiteY1" fmla="*/ 847492 h 1003609"/>
              <a:gd name="connsiteX2" fmla="*/ 66907 w 2631687"/>
              <a:gd name="connsiteY2" fmla="*/ 814039 h 1003609"/>
              <a:gd name="connsiteX3" fmla="*/ 78058 w 2631687"/>
              <a:gd name="connsiteY3" fmla="*/ 780585 h 1003609"/>
              <a:gd name="connsiteX4" fmla="*/ 100361 w 2631687"/>
              <a:gd name="connsiteY4" fmla="*/ 758283 h 1003609"/>
              <a:gd name="connsiteX5" fmla="*/ 144966 w 2631687"/>
              <a:gd name="connsiteY5" fmla="*/ 702526 h 1003609"/>
              <a:gd name="connsiteX6" fmla="*/ 156117 w 2631687"/>
              <a:gd name="connsiteY6" fmla="*/ 669073 h 1003609"/>
              <a:gd name="connsiteX7" fmla="*/ 200722 w 2631687"/>
              <a:gd name="connsiteY7" fmla="*/ 624468 h 1003609"/>
              <a:gd name="connsiteX8" fmla="*/ 245326 w 2631687"/>
              <a:gd name="connsiteY8" fmla="*/ 557561 h 1003609"/>
              <a:gd name="connsiteX9" fmla="*/ 267629 w 2631687"/>
              <a:gd name="connsiteY9" fmla="*/ 524107 h 1003609"/>
              <a:gd name="connsiteX10" fmla="*/ 323385 w 2631687"/>
              <a:gd name="connsiteY10" fmla="*/ 479502 h 1003609"/>
              <a:gd name="connsiteX11" fmla="*/ 345687 w 2631687"/>
              <a:gd name="connsiteY11" fmla="*/ 446048 h 1003609"/>
              <a:gd name="connsiteX12" fmla="*/ 434897 w 2631687"/>
              <a:gd name="connsiteY12" fmla="*/ 367990 h 1003609"/>
              <a:gd name="connsiteX13" fmla="*/ 490653 w 2631687"/>
              <a:gd name="connsiteY13" fmla="*/ 312234 h 1003609"/>
              <a:gd name="connsiteX14" fmla="*/ 524107 w 2631687"/>
              <a:gd name="connsiteY14" fmla="*/ 289931 h 1003609"/>
              <a:gd name="connsiteX15" fmla="*/ 557561 w 2631687"/>
              <a:gd name="connsiteY15" fmla="*/ 256478 h 1003609"/>
              <a:gd name="connsiteX16" fmla="*/ 657922 w 2631687"/>
              <a:gd name="connsiteY16" fmla="*/ 200722 h 1003609"/>
              <a:gd name="connsiteX17" fmla="*/ 724829 w 2631687"/>
              <a:gd name="connsiteY17" fmla="*/ 167268 h 1003609"/>
              <a:gd name="connsiteX18" fmla="*/ 758283 w 2631687"/>
              <a:gd name="connsiteY18" fmla="*/ 144966 h 1003609"/>
              <a:gd name="connsiteX19" fmla="*/ 825190 w 2631687"/>
              <a:gd name="connsiteY19" fmla="*/ 122663 h 1003609"/>
              <a:gd name="connsiteX20" fmla="*/ 858644 w 2631687"/>
              <a:gd name="connsiteY20" fmla="*/ 100361 h 1003609"/>
              <a:gd name="connsiteX21" fmla="*/ 903248 w 2631687"/>
              <a:gd name="connsiteY21" fmla="*/ 89209 h 1003609"/>
              <a:gd name="connsiteX22" fmla="*/ 970156 w 2631687"/>
              <a:gd name="connsiteY22" fmla="*/ 66907 h 1003609"/>
              <a:gd name="connsiteX23" fmla="*/ 1070517 w 2631687"/>
              <a:gd name="connsiteY23" fmla="*/ 33453 h 1003609"/>
              <a:gd name="connsiteX24" fmla="*/ 1103970 w 2631687"/>
              <a:gd name="connsiteY24" fmla="*/ 22302 h 1003609"/>
              <a:gd name="connsiteX25" fmla="*/ 1226634 w 2631687"/>
              <a:gd name="connsiteY25" fmla="*/ 0 h 1003609"/>
              <a:gd name="connsiteX26" fmla="*/ 1438507 w 2631687"/>
              <a:gd name="connsiteY26" fmla="*/ 11151 h 1003609"/>
              <a:gd name="connsiteX27" fmla="*/ 1538868 w 2631687"/>
              <a:gd name="connsiteY27" fmla="*/ 44605 h 1003609"/>
              <a:gd name="connsiteX28" fmla="*/ 1639229 w 2631687"/>
              <a:gd name="connsiteY28" fmla="*/ 66907 h 1003609"/>
              <a:gd name="connsiteX29" fmla="*/ 1750741 w 2631687"/>
              <a:gd name="connsiteY29" fmla="*/ 100361 h 1003609"/>
              <a:gd name="connsiteX30" fmla="*/ 1784195 w 2631687"/>
              <a:gd name="connsiteY30" fmla="*/ 111512 h 1003609"/>
              <a:gd name="connsiteX31" fmla="*/ 1817648 w 2631687"/>
              <a:gd name="connsiteY31" fmla="*/ 122663 h 1003609"/>
              <a:gd name="connsiteX32" fmla="*/ 1839951 w 2631687"/>
              <a:gd name="connsiteY32" fmla="*/ 144966 h 1003609"/>
              <a:gd name="connsiteX33" fmla="*/ 1940312 w 2631687"/>
              <a:gd name="connsiteY33" fmla="*/ 189570 h 1003609"/>
              <a:gd name="connsiteX34" fmla="*/ 1984917 w 2631687"/>
              <a:gd name="connsiteY34" fmla="*/ 234175 h 1003609"/>
              <a:gd name="connsiteX35" fmla="*/ 2007219 w 2631687"/>
              <a:gd name="connsiteY35" fmla="*/ 256478 h 1003609"/>
              <a:gd name="connsiteX36" fmla="*/ 2040673 w 2631687"/>
              <a:gd name="connsiteY36" fmla="*/ 278780 h 1003609"/>
              <a:gd name="connsiteX37" fmla="*/ 2062975 w 2631687"/>
              <a:gd name="connsiteY37" fmla="*/ 301083 h 1003609"/>
              <a:gd name="connsiteX38" fmla="*/ 2129883 w 2631687"/>
              <a:gd name="connsiteY38" fmla="*/ 345687 h 1003609"/>
              <a:gd name="connsiteX39" fmla="*/ 2185639 w 2631687"/>
              <a:gd name="connsiteY39" fmla="*/ 390292 h 1003609"/>
              <a:gd name="connsiteX40" fmla="*/ 2219092 w 2631687"/>
              <a:gd name="connsiteY40" fmla="*/ 401444 h 1003609"/>
              <a:gd name="connsiteX41" fmla="*/ 2274848 w 2631687"/>
              <a:gd name="connsiteY41" fmla="*/ 434897 h 1003609"/>
              <a:gd name="connsiteX42" fmla="*/ 2297151 w 2631687"/>
              <a:gd name="connsiteY42" fmla="*/ 457200 h 1003609"/>
              <a:gd name="connsiteX43" fmla="*/ 2386361 w 2631687"/>
              <a:gd name="connsiteY43" fmla="*/ 535258 h 1003609"/>
              <a:gd name="connsiteX44" fmla="*/ 2430966 w 2631687"/>
              <a:gd name="connsiteY44" fmla="*/ 602166 h 1003609"/>
              <a:gd name="connsiteX45" fmla="*/ 2453268 w 2631687"/>
              <a:gd name="connsiteY45" fmla="*/ 635619 h 1003609"/>
              <a:gd name="connsiteX46" fmla="*/ 2497873 w 2631687"/>
              <a:gd name="connsiteY46" fmla="*/ 680224 h 1003609"/>
              <a:gd name="connsiteX47" fmla="*/ 2531326 w 2631687"/>
              <a:gd name="connsiteY47" fmla="*/ 747131 h 1003609"/>
              <a:gd name="connsiteX48" fmla="*/ 2542478 w 2631687"/>
              <a:gd name="connsiteY48" fmla="*/ 780585 h 1003609"/>
              <a:gd name="connsiteX49" fmla="*/ 2564780 w 2631687"/>
              <a:gd name="connsiteY49" fmla="*/ 814039 h 1003609"/>
              <a:gd name="connsiteX50" fmla="*/ 2598234 w 2631687"/>
              <a:gd name="connsiteY50" fmla="*/ 869795 h 1003609"/>
              <a:gd name="connsiteX51" fmla="*/ 2631687 w 2631687"/>
              <a:gd name="connsiteY51" fmla="*/ 959005 h 1003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631687" h="1003609">
                <a:moveTo>
                  <a:pt x="0" y="1003609"/>
                </a:moveTo>
                <a:cubicBezTo>
                  <a:pt x="2975" y="991709"/>
                  <a:pt x="31806" y="866691"/>
                  <a:pt x="44605" y="847492"/>
                </a:cubicBezTo>
                <a:lnTo>
                  <a:pt x="66907" y="814039"/>
                </a:lnTo>
                <a:cubicBezTo>
                  <a:pt x="70624" y="802888"/>
                  <a:pt x="72010" y="790664"/>
                  <a:pt x="78058" y="780585"/>
                </a:cubicBezTo>
                <a:cubicBezTo>
                  <a:pt x="83467" y="771570"/>
                  <a:pt x="93793" y="766493"/>
                  <a:pt x="100361" y="758283"/>
                </a:cubicBezTo>
                <a:cubicBezTo>
                  <a:pt x="156635" y="687941"/>
                  <a:pt x="91111" y="756381"/>
                  <a:pt x="144966" y="702526"/>
                </a:cubicBezTo>
                <a:cubicBezTo>
                  <a:pt x="148683" y="691375"/>
                  <a:pt x="149285" y="678638"/>
                  <a:pt x="156117" y="669073"/>
                </a:cubicBezTo>
                <a:cubicBezTo>
                  <a:pt x="168339" y="651963"/>
                  <a:pt x="200722" y="624468"/>
                  <a:pt x="200722" y="624468"/>
                </a:cubicBezTo>
                <a:cubicBezTo>
                  <a:pt x="220318" y="565677"/>
                  <a:pt x="198921" y="613247"/>
                  <a:pt x="245326" y="557561"/>
                </a:cubicBezTo>
                <a:cubicBezTo>
                  <a:pt x="253906" y="547265"/>
                  <a:pt x="258152" y="533584"/>
                  <a:pt x="267629" y="524107"/>
                </a:cubicBezTo>
                <a:cubicBezTo>
                  <a:pt x="325587" y="466150"/>
                  <a:pt x="279247" y="534677"/>
                  <a:pt x="323385" y="479502"/>
                </a:cubicBezTo>
                <a:cubicBezTo>
                  <a:pt x="331757" y="469037"/>
                  <a:pt x="336862" y="456134"/>
                  <a:pt x="345687" y="446048"/>
                </a:cubicBezTo>
                <a:cubicBezTo>
                  <a:pt x="460516" y="314816"/>
                  <a:pt x="354287" y="438524"/>
                  <a:pt x="434897" y="367990"/>
                </a:cubicBezTo>
                <a:cubicBezTo>
                  <a:pt x="454677" y="350682"/>
                  <a:pt x="468784" y="326814"/>
                  <a:pt x="490653" y="312234"/>
                </a:cubicBezTo>
                <a:cubicBezTo>
                  <a:pt x="501804" y="304800"/>
                  <a:pt x="513811" y="298511"/>
                  <a:pt x="524107" y="289931"/>
                </a:cubicBezTo>
                <a:cubicBezTo>
                  <a:pt x="536222" y="279835"/>
                  <a:pt x="545113" y="266160"/>
                  <a:pt x="557561" y="256478"/>
                </a:cubicBezTo>
                <a:cubicBezTo>
                  <a:pt x="615078" y="211742"/>
                  <a:pt x="607446" y="217547"/>
                  <a:pt x="657922" y="200722"/>
                </a:cubicBezTo>
                <a:cubicBezTo>
                  <a:pt x="753779" y="136815"/>
                  <a:pt x="632506" y="213428"/>
                  <a:pt x="724829" y="167268"/>
                </a:cubicBezTo>
                <a:cubicBezTo>
                  <a:pt x="736816" y="161275"/>
                  <a:pt x="746036" y="150409"/>
                  <a:pt x="758283" y="144966"/>
                </a:cubicBezTo>
                <a:cubicBezTo>
                  <a:pt x="779766" y="135418"/>
                  <a:pt x="805629" y="135703"/>
                  <a:pt x="825190" y="122663"/>
                </a:cubicBezTo>
                <a:cubicBezTo>
                  <a:pt x="836341" y="115229"/>
                  <a:pt x="846326" y="105640"/>
                  <a:pt x="858644" y="100361"/>
                </a:cubicBezTo>
                <a:cubicBezTo>
                  <a:pt x="872730" y="94324"/>
                  <a:pt x="888569" y="93613"/>
                  <a:pt x="903248" y="89209"/>
                </a:cubicBezTo>
                <a:cubicBezTo>
                  <a:pt x="925766" y="82454"/>
                  <a:pt x="947853" y="74341"/>
                  <a:pt x="970156" y="66907"/>
                </a:cubicBezTo>
                <a:lnTo>
                  <a:pt x="1070517" y="33453"/>
                </a:lnTo>
                <a:cubicBezTo>
                  <a:pt x="1081668" y="29736"/>
                  <a:pt x="1092376" y="24234"/>
                  <a:pt x="1103970" y="22302"/>
                </a:cubicBezTo>
                <a:cubicBezTo>
                  <a:pt x="1189574" y="8035"/>
                  <a:pt x="1148707" y="15585"/>
                  <a:pt x="1226634" y="0"/>
                </a:cubicBezTo>
                <a:cubicBezTo>
                  <a:pt x="1297258" y="3717"/>
                  <a:pt x="1368289" y="2725"/>
                  <a:pt x="1438507" y="11151"/>
                </a:cubicBezTo>
                <a:cubicBezTo>
                  <a:pt x="1438518" y="11152"/>
                  <a:pt x="1522136" y="39028"/>
                  <a:pt x="1538868" y="44605"/>
                </a:cubicBezTo>
                <a:cubicBezTo>
                  <a:pt x="1603967" y="66305"/>
                  <a:pt x="1541116" y="47285"/>
                  <a:pt x="1639229" y="66907"/>
                </a:cubicBezTo>
                <a:cubicBezTo>
                  <a:pt x="1681366" y="75334"/>
                  <a:pt x="1708064" y="86135"/>
                  <a:pt x="1750741" y="100361"/>
                </a:cubicBezTo>
                <a:lnTo>
                  <a:pt x="1784195" y="111512"/>
                </a:lnTo>
                <a:lnTo>
                  <a:pt x="1817648" y="122663"/>
                </a:lnTo>
                <a:cubicBezTo>
                  <a:pt x="1825082" y="130097"/>
                  <a:pt x="1830547" y="140264"/>
                  <a:pt x="1839951" y="144966"/>
                </a:cubicBezTo>
                <a:cubicBezTo>
                  <a:pt x="1907131" y="178556"/>
                  <a:pt x="1894390" y="150209"/>
                  <a:pt x="1940312" y="189570"/>
                </a:cubicBezTo>
                <a:cubicBezTo>
                  <a:pt x="1956277" y="203254"/>
                  <a:pt x="1970049" y="219307"/>
                  <a:pt x="1984917" y="234175"/>
                </a:cubicBezTo>
                <a:cubicBezTo>
                  <a:pt x="1992351" y="241609"/>
                  <a:pt x="1998471" y="250646"/>
                  <a:pt x="2007219" y="256478"/>
                </a:cubicBezTo>
                <a:cubicBezTo>
                  <a:pt x="2018370" y="263912"/>
                  <a:pt x="2030208" y="270408"/>
                  <a:pt x="2040673" y="278780"/>
                </a:cubicBezTo>
                <a:cubicBezTo>
                  <a:pt x="2048883" y="285348"/>
                  <a:pt x="2054564" y="294775"/>
                  <a:pt x="2062975" y="301083"/>
                </a:cubicBezTo>
                <a:cubicBezTo>
                  <a:pt x="2084418" y="317165"/>
                  <a:pt x="2110930" y="326733"/>
                  <a:pt x="2129883" y="345687"/>
                </a:cubicBezTo>
                <a:cubicBezTo>
                  <a:pt x="2150629" y="366434"/>
                  <a:pt x="2157501" y="376223"/>
                  <a:pt x="2185639" y="390292"/>
                </a:cubicBezTo>
                <a:cubicBezTo>
                  <a:pt x="2196152" y="395549"/>
                  <a:pt x="2207941" y="397727"/>
                  <a:pt x="2219092" y="401444"/>
                </a:cubicBezTo>
                <a:cubicBezTo>
                  <a:pt x="2275606" y="457956"/>
                  <a:pt x="2202465" y="391467"/>
                  <a:pt x="2274848" y="434897"/>
                </a:cubicBezTo>
                <a:cubicBezTo>
                  <a:pt x="2283863" y="440306"/>
                  <a:pt x="2288941" y="450632"/>
                  <a:pt x="2297151" y="457200"/>
                </a:cubicBezTo>
                <a:cubicBezTo>
                  <a:pt x="2339254" y="490882"/>
                  <a:pt x="2347056" y="476299"/>
                  <a:pt x="2386361" y="535258"/>
                </a:cubicBezTo>
                <a:lnTo>
                  <a:pt x="2430966" y="602166"/>
                </a:lnTo>
                <a:cubicBezTo>
                  <a:pt x="2438400" y="613317"/>
                  <a:pt x="2443791" y="626142"/>
                  <a:pt x="2453268" y="635619"/>
                </a:cubicBezTo>
                <a:lnTo>
                  <a:pt x="2497873" y="680224"/>
                </a:lnTo>
                <a:cubicBezTo>
                  <a:pt x="2525899" y="764306"/>
                  <a:pt x="2488095" y="660671"/>
                  <a:pt x="2531326" y="747131"/>
                </a:cubicBezTo>
                <a:cubicBezTo>
                  <a:pt x="2536583" y="757645"/>
                  <a:pt x="2537221" y="770071"/>
                  <a:pt x="2542478" y="780585"/>
                </a:cubicBezTo>
                <a:cubicBezTo>
                  <a:pt x="2548472" y="792572"/>
                  <a:pt x="2558786" y="802052"/>
                  <a:pt x="2564780" y="814039"/>
                </a:cubicBezTo>
                <a:cubicBezTo>
                  <a:pt x="2593731" y="871941"/>
                  <a:pt x="2554672" y="826233"/>
                  <a:pt x="2598234" y="869795"/>
                </a:cubicBezTo>
                <a:cubicBezTo>
                  <a:pt x="2623164" y="944587"/>
                  <a:pt x="2610023" y="915675"/>
                  <a:pt x="2631687" y="959005"/>
                </a:cubicBezTo>
              </a:path>
            </a:pathLst>
          </a:custGeom>
          <a:noFill/>
          <a:ln w="28575">
            <a:solidFill>
              <a:srgbClr val="043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22" name="Freeform 21">
            <a:extLst>
              <a:ext uri="{FF2B5EF4-FFF2-40B4-BE49-F238E27FC236}">
                <a16:creationId xmlns:a16="http://schemas.microsoft.com/office/drawing/2014/main" id="{2F5D54E2-9D3B-114D-8AC6-0E5EE6EFA3D9}"/>
              </a:ext>
            </a:extLst>
          </p:cNvPr>
          <p:cNvSpPr/>
          <p:nvPr/>
        </p:nvSpPr>
        <p:spPr>
          <a:xfrm>
            <a:off x="5957887" y="1937710"/>
            <a:ext cx="2631687" cy="1003609"/>
          </a:xfrm>
          <a:custGeom>
            <a:avLst/>
            <a:gdLst>
              <a:gd name="connsiteX0" fmla="*/ 0 w 2631687"/>
              <a:gd name="connsiteY0" fmla="*/ 1003609 h 1003609"/>
              <a:gd name="connsiteX1" fmla="*/ 44605 w 2631687"/>
              <a:gd name="connsiteY1" fmla="*/ 847492 h 1003609"/>
              <a:gd name="connsiteX2" fmla="*/ 66907 w 2631687"/>
              <a:gd name="connsiteY2" fmla="*/ 814039 h 1003609"/>
              <a:gd name="connsiteX3" fmla="*/ 78058 w 2631687"/>
              <a:gd name="connsiteY3" fmla="*/ 780585 h 1003609"/>
              <a:gd name="connsiteX4" fmla="*/ 100361 w 2631687"/>
              <a:gd name="connsiteY4" fmla="*/ 758283 h 1003609"/>
              <a:gd name="connsiteX5" fmla="*/ 144966 w 2631687"/>
              <a:gd name="connsiteY5" fmla="*/ 702526 h 1003609"/>
              <a:gd name="connsiteX6" fmla="*/ 156117 w 2631687"/>
              <a:gd name="connsiteY6" fmla="*/ 669073 h 1003609"/>
              <a:gd name="connsiteX7" fmla="*/ 200722 w 2631687"/>
              <a:gd name="connsiteY7" fmla="*/ 624468 h 1003609"/>
              <a:gd name="connsiteX8" fmla="*/ 245326 w 2631687"/>
              <a:gd name="connsiteY8" fmla="*/ 557561 h 1003609"/>
              <a:gd name="connsiteX9" fmla="*/ 267629 w 2631687"/>
              <a:gd name="connsiteY9" fmla="*/ 524107 h 1003609"/>
              <a:gd name="connsiteX10" fmla="*/ 323385 w 2631687"/>
              <a:gd name="connsiteY10" fmla="*/ 479502 h 1003609"/>
              <a:gd name="connsiteX11" fmla="*/ 345687 w 2631687"/>
              <a:gd name="connsiteY11" fmla="*/ 446048 h 1003609"/>
              <a:gd name="connsiteX12" fmla="*/ 434897 w 2631687"/>
              <a:gd name="connsiteY12" fmla="*/ 367990 h 1003609"/>
              <a:gd name="connsiteX13" fmla="*/ 490653 w 2631687"/>
              <a:gd name="connsiteY13" fmla="*/ 312234 h 1003609"/>
              <a:gd name="connsiteX14" fmla="*/ 524107 w 2631687"/>
              <a:gd name="connsiteY14" fmla="*/ 289931 h 1003609"/>
              <a:gd name="connsiteX15" fmla="*/ 557561 w 2631687"/>
              <a:gd name="connsiteY15" fmla="*/ 256478 h 1003609"/>
              <a:gd name="connsiteX16" fmla="*/ 657922 w 2631687"/>
              <a:gd name="connsiteY16" fmla="*/ 200722 h 1003609"/>
              <a:gd name="connsiteX17" fmla="*/ 724829 w 2631687"/>
              <a:gd name="connsiteY17" fmla="*/ 167268 h 1003609"/>
              <a:gd name="connsiteX18" fmla="*/ 758283 w 2631687"/>
              <a:gd name="connsiteY18" fmla="*/ 144966 h 1003609"/>
              <a:gd name="connsiteX19" fmla="*/ 825190 w 2631687"/>
              <a:gd name="connsiteY19" fmla="*/ 122663 h 1003609"/>
              <a:gd name="connsiteX20" fmla="*/ 858644 w 2631687"/>
              <a:gd name="connsiteY20" fmla="*/ 100361 h 1003609"/>
              <a:gd name="connsiteX21" fmla="*/ 903248 w 2631687"/>
              <a:gd name="connsiteY21" fmla="*/ 89209 h 1003609"/>
              <a:gd name="connsiteX22" fmla="*/ 970156 w 2631687"/>
              <a:gd name="connsiteY22" fmla="*/ 66907 h 1003609"/>
              <a:gd name="connsiteX23" fmla="*/ 1070517 w 2631687"/>
              <a:gd name="connsiteY23" fmla="*/ 33453 h 1003609"/>
              <a:gd name="connsiteX24" fmla="*/ 1103970 w 2631687"/>
              <a:gd name="connsiteY24" fmla="*/ 22302 h 1003609"/>
              <a:gd name="connsiteX25" fmla="*/ 1226634 w 2631687"/>
              <a:gd name="connsiteY25" fmla="*/ 0 h 1003609"/>
              <a:gd name="connsiteX26" fmla="*/ 1438507 w 2631687"/>
              <a:gd name="connsiteY26" fmla="*/ 11151 h 1003609"/>
              <a:gd name="connsiteX27" fmla="*/ 1538868 w 2631687"/>
              <a:gd name="connsiteY27" fmla="*/ 44605 h 1003609"/>
              <a:gd name="connsiteX28" fmla="*/ 1639229 w 2631687"/>
              <a:gd name="connsiteY28" fmla="*/ 66907 h 1003609"/>
              <a:gd name="connsiteX29" fmla="*/ 1750741 w 2631687"/>
              <a:gd name="connsiteY29" fmla="*/ 100361 h 1003609"/>
              <a:gd name="connsiteX30" fmla="*/ 1784195 w 2631687"/>
              <a:gd name="connsiteY30" fmla="*/ 111512 h 1003609"/>
              <a:gd name="connsiteX31" fmla="*/ 1817648 w 2631687"/>
              <a:gd name="connsiteY31" fmla="*/ 122663 h 1003609"/>
              <a:gd name="connsiteX32" fmla="*/ 1839951 w 2631687"/>
              <a:gd name="connsiteY32" fmla="*/ 144966 h 1003609"/>
              <a:gd name="connsiteX33" fmla="*/ 1940312 w 2631687"/>
              <a:gd name="connsiteY33" fmla="*/ 189570 h 1003609"/>
              <a:gd name="connsiteX34" fmla="*/ 1984917 w 2631687"/>
              <a:gd name="connsiteY34" fmla="*/ 234175 h 1003609"/>
              <a:gd name="connsiteX35" fmla="*/ 2007219 w 2631687"/>
              <a:gd name="connsiteY35" fmla="*/ 256478 h 1003609"/>
              <a:gd name="connsiteX36" fmla="*/ 2040673 w 2631687"/>
              <a:gd name="connsiteY36" fmla="*/ 278780 h 1003609"/>
              <a:gd name="connsiteX37" fmla="*/ 2062975 w 2631687"/>
              <a:gd name="connsiteY37" fmla="*/ 301083 h 1003609"/>
              <a:gd name="connsiteX38" fmla="*/ 2129883 w 2631687"/>
              <a:gd name="connsiteY38" fmla="*/ 345687 h 1003609"/>
              <a:gd name="connsiteX39" fmla="*/ 2185639 w 2631687"/>
              <a:gd name="connsiteY39" fmla="*/ 390292 h 1003609"/>
              <a:gd name="connsiteX40" fmla="*/ 2219092 w 2631687"/>
              <a:gd name="connsiteY40" fmla="*/ 401444 h 1003609"/>
              <a:gd name="connsiteX41" fmla="*/ 2274848 w 2631687"/>
              <a:gd name="connsiteY41" fmla="*/ 434897 h 1003609"/>
              <a:gd name="connsiteX42" fmla="*/ 2297151 w 2631687"/>
              <a:gd name="connsiteY42" fmla="*/ 457200 h 1003609"/>
              <a:gd name="connsiteX43" fmla="*/ 2386361 w 2631687"/>
              <a:gd name="connsiteY43" fmla="*/ 535258 h 1003609"/>
              <a:gd name="connsiteX44" fmla="*/ 2430966 w 2631687"/>
              <a:gd name="connsiteY44" fmla="*/ 602166 h 1003609"/>
              <a:gd name="connsiteX45" fmla="*/ 2453268 w 2631687"/>
              <a:gd name="connsiteY45" fmla="*/ 635619 h 1003609"/>
              <a:gd name="connsiteX46" fmla="*/ 2497873 w 2631687"/>
              <a:gd name="connsiteY46" fmla="*/ 680224 h 1003609"/>
              <a:gd name="connsiteX47" fmla="*/ 2531326 w 2631687"/>
              <a:gd name="connsiteY47" fmla="*/ 747131 h 1003609"/>
              <a:gd name="connsiteX48" fmla="*/ 2542478 w 2631687"/>
              <a:gd name="connsiteY48" fmla="*/ 780585 h 1003609"/>
              <a:gd name="connsiteX49" fmla="*/ 2564780 w 2631687"/>
              <a:gd name="connsiteY49" fmla="*/ 814039 h 1003609"/>
              <a:gd name="connsiteX50" fmla="*/ 2598234 w 2631687"/>
              <a:gd name="connsiteY50" fmla="*/ 869795 h 1003609"/>
              <a:gd name="connsiteX51" fmla="*/ 2631687 w 2631687"/>
              <a:gd name="connsiteY51" fmla="*/ 959005 h 1003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631687" h="1003609">
                <a:moveTo>
                  <a:pt x="0" y="1003609"/>
                </a:moveTo>
                <a:cubicBezTo>
                  <a:pt x="2975" y="991709"/>
                  <a:pt x="31806" y="866691"/>
                  <a:pt x="44605" y="847492"/>
                </a:cubicBezTo>
                <a:lnTo>
                  <a:pt x="66907" y="814039"/>
                </a:lnTo>
                <a:cubicBezTo>
                  <a:pt x="70624" y="802888"/>
                  <a:pt x="72010" y="790664"/>
                  <a:pt x="78058" y="780585"/>
                </a:cubicBezTo>
                <a:cubicBezTo>
                  <a:pt x="83467" y="771570"/>
                  <a:pt x="93793" y="766493"/>
                  <a:pt x="100361" y="758283"/>
                </a:cubicBezTo>
                <a:cubicBezTo>
                  <a:pt x="156635" y="687941"/>
                  <a:pt x="91111" y="756381"/>
                  <a:pt x="144966" y="702526"/>
                </a:cubicBezTo>
                <a:cubicBezTo>
                  <a:pt x="148683" y="691375"/>
                  <a:pt x="149285" y="678638"/>
                  <a:pt x="156117" y="669073"/>
                </a:cubicBezTo>
                <a:cubicBezTo>
                  <a:pt x="168339" y="651963"/>
                  <a:pt x="200722" y="624468"/>
                  <a:pt x="200722" y="624468"/>
                </a:cubicBezTo>
                <a:cubicBezTo>
                  <a:pt x="220318" y="565677"/>
                  <a:pt x="198921" y="613247"/>
                  <a:pt x="245326" y="557561"/>
                </a:cubicBezTo>
                <a:cubicBezTo>
                  <a:pt x="253906" y="547265"/>
                  <a:pt x="258152" y="533584"/>
                  <a:pt x="267629" y="524107"/>
                </a:cubicBezTo>
                <a:cubicBezTo>
                  <a:pt x="325587" y="466150"/>
                  <a:pt x="279247" y="534677"/>
                  <a:pt x="323385" y="479502"/>
                </a:cubicBezTo>
                <a:cubicBezTo>
                  <a:pt x="331757" y="469037"/>
                  <a:pt x="336862" y="456134"/>
                  <a:pt x="345687" y="446048"/>
                </a:cubicBezTo>
                <a:cubicBezTo>
                  <a:pt x="460516" y="314816"/>
                  <a:pt x="354287" y="438524"/>
                  <a:pt x="434897" y="367990"/>
                </a:cubicBezTo>
                <a:cubicBezTo>
                  <a:pt x="454677" y="350682"/>
                  <a:pt x="468784" y="326814"/>
                  <a:pt x="490653" y="312234"/>
                </a:cubicBezTo>
                <a:cubicBezTo>
                  <a:pt x="501804" y="304800"/>
                  <a:pt x="513811" y="298511"/>
                  <a:pt x="524107" y="289931"/>
                </a:cubicBezTo>
                <a:cubicBezTo>
                  <a:pt x="536222" y="279835"/>
                  <a:pt x="545113" y="266160"/>
                  <a:pt x="557561" y="256478"/>
                </a:cubicBezTo>
                <a:cubicBezTo>
                  <a:pt x="615078" y="211742"/>
                  <a:pt x="607446" y="217547"/>
                  <a:pt x="657922" y="200722"/>
                </a:cubicBezTo>
                <a:cubicBezTo>
                  <a:pt x="753779" y="136815"/>
                  <a:pt x="632506" y="213428"/>
                  <a:pt x="724829" y="167268"/>
                </a:cubicBezTo>
                <a:cubicBezTo>
                  <a:pt x="736816" y="161275"/>
                  <a:pt x="746036" y="150409"/>
                  <a:pt x="758283" y="144966"/>
                </a:cubicBezTo>
                <a:cubicBezTo>
                  <a:pt x="779766" y="135418"/>
                  <a:pt x="805629" y="135703"/>
                  <a:pt x="825190" y="122663"/>
                </a:cubicBezTo>
                <a:cubicBezTo>
                  <a:pt x="836341" y="115229"/>
                  <a:pt x="846326" y="105640"/>
                  <a:pt x="858644" y="100361"/>
                </a:cubicBezTo>
                <a:cubicBezTo>
                  <a:pt x="872730" y="94324"/>
                  <a:pt x="888569" y="93613"/>
                  <a:pt x="903248" y="89209"/>
                </a:cubicBezTo>
                <a:cubicBezTo>
                  <a:pt x="925766" y="82454"/>
                  <a:pt x="947853" y="74341"/>
                  <a:pt x="970156" y="66907"/>
                </a:cubicBezTo>
                <a:lnTo>
                  <a:pt x="1070517" y="33453"/>
                </a:lnTo>
                <a:cubicBezTo>
                  <a:pt x="1081668" y="29736"/>
                  <a:pt x="1092376" y="24234"/>
                  <a:pt x="1103970" y="22302"/>
                </a:cubicBezTo>
                <a:cubicBezTo>
                  <a:pt x="1189574" y="8035"/>
                  <a:pt x="1148707" y="15585"/>
                  <a:pt x="1226634" y="0"/>
                </a:cubicBezTo>
                <a:cubicBezTo>
                  <a:pt x="1297258" y="3717"/>
                  <a:pt x="1368289" y="2725"/>
                  <a:pt x="1438507" y="11151"/>
                </a:cubicBezTo>
                <a:cubicBezTo>
                  <a:pt x="1438518" y="11152"/>
                  <a:pt x="1522136" y="39028"/>
                  <a:pt x="1538868" y="44605"/>
                </a:cubicBezTo>
                <a:cubicBezTo>
                  <a:pt x="1603967" y="66305"/>
                  <a:pt x="1541116" y="47285"/>
                  <a:pt x="1639229" y="66907"/>
                </a:cubicBezTo>
                <a:cubicBezTo>
                  <a:pt x="1681366" y="75334"/>
                  <a:pt x="1708064" y="86135"/>
                  <a:pt x="1750741" y="100361"/>
                </a:cubicBezTo>
                <a:lnTo>
                  <a:pt x="1784195" y="111512"/>
                </a:lnTo>
                <a:lnTo>
                  <a:pt x="1817648" y="122663"/>
                </a:lnTo>
                <a:cubicBezTo>
                  <a:pt x="1825082" y="130097"/>
                  <a:pt x="1830547" y="140264"/>
                  <a:pt x="1839951" y="144966"/>
                </a:cubicBezTo>
                <a:cubicBezTo>
                  <a:pt x="1907131" y="178556"/>
                  <a:pt x="1894390" y="150209"/>
                  <a:pt x="1940312" y="189570"/>
                </a:cubicBezTo>
                <a:cubicBezTo>
                  <a:pt x="1956277" y="203254"/>
                  <a:pt x="1970049" y="219307"/>
                  <a:pt x="1984917" y="234175"/>
                </a:cubicBezTo>
                <a:cubicBezTo>
                  <a:pt x="1992351" y="241609"/>
                  <a:pt x="1998471" y="250646"/>
                  <a:pt x="2007219" y="256478"/>
                </a:cubicBezTo>
                <a:cubicBezTo>
                  <a:pt x="2018370" y="263912"/>
                  <a:pt x="2030208" y="270408"/>
                  <a:pt x="2040673" y="278780"/>
                </a:cubicBezTo>
                <a:cubicBezTo>
                  <a:pt x="2048883" y="285348"/>
                  <a:pt x="2054564" y="294775"/>
                  <a:pt x="2062975" y="301083"/>
                </a:cubicBezTo>
                <a:cubicBezTo>
                  <a:pt x="2084418" y="317165"/>
                  <a:pt x="2110930" y="326733"/>
                  <a:pt x="2129883" y="345687"/>
                </a:cubicBezTo>
                <a:cubicBezTo>
                  <a:pt x="2150629" y="366434"/>
                  <a:pt x="2157501" y="376223"/>
                  <a:pt x="2185639" y="390292"/>
                </a:cubicBezTo>
                <a:cubicBezTo>
                  <a:pt x="2196152" y="395549"/>
                  <a:pt x="2207941" y="397727"/>
                  <a:pt x="2219092" y="401444"/>
                </a:cubicBezTo>
                <a:cubicBezTo>
                  <a:pt x="2275606" y="457956"/>
                  <a:pt x="2202465" y="391467"/>
                  <a:pt x="2274848" y="434897"/>
                </a:cubicBezTo>
                <a:cubicBezTo>
                  <a:pt x="2283863" y="440306"/>
                  <a:pt x="2288941" y="450632"/>
                  <a:pt x="2297151" y="457200"/>
                </a:cubicBezTo>
                <a:cubicBezTo>
                  <a:pt x="2339254" y="490882"/>
                  <a:pt x="2347056" y="476299"/>
                  <a:pt x="2386361" y="535258"/>
                </a:cubicBezTo>
                <a:lnTo>
                  <a:pt x="2430966" y="602166"/>
                </a:lnTo>
                <a:cubicBezTo>
                  <a:pt x="2438400" y="613317"/>
                  <a:pt x="2443791" y="626142"/>
                  <a:pt x="2453268" y="635619"/>
                </a:cubicBezTo>
                <a:lnTo>
                  <a:pt x="2497873" y="680224"/>
                </a:lnTo>
                <a:cubicBezTo>
                  <a:pt x="2525899" y="764306"/>
                  <a:pt x="2488095" y="660671"/>
                  <a:pt x="2531326" y="747131"/>
                </a:cubicBezTo>
                <a:cubicBezTo>
                  <a:pt x="2536583" y="757645"/>
                  <a:pt x="2537221" y="770071"/>
                  <a:pt x="2542478" y="780585"/>
                </a:cubicBezTo>
                <a:cubicBezTo>
                  <a:pt x="2548472" y="792572"/>
                  <a:pt x="2558786" y="802052"/>
                  <a:pt x="2564780" y="814039"/>
                </a:cubicBezTo>
                <a:cubicBezTo>
                  <a:pt x="2593731" y="871941"/>
                  <a:pt x="2554672" y="826233"/>
                  <a:pt x="2598234" y="869795"/>
                </a:cubicBezTo>
                <a:cubicBezTo>
                  <a:pt x="2623164" y="944587"/>
                  <a:pt x="2610023" y="915675"/>
                  <a:pt x="2631687" y="959005"/>
                </a:cubicBezTo>
              </a:path>
            </a:pathLst>
          </a:custGeom>
          <a:noFill/>
          <a:ln w="28575">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19" name="TextBox 18">
            <a:extLst>
              <a:ext uri="{FF2B5EF4-FFF2-40B4-BE49-F238E27FC236}">
                <a16:creationId xmlns:a16="http://schemas.microsoft.com/office/drawing/2014/main" id="{064A2629-0521-BA4E-A252-A09985831BB9}"/>
              </a:ext>
            </a:extLst>
          </p:cNvPr>
          <p:cNvSpPr txBox="1"/>
          <p:nvPr/>
        </p:nvSpPr>
        <p:spPr>
          <a:xfrm>
            <a:off x="6436870" y="1510928"/>
            <a:ext cx="1877437" cy="369332"/>
          </a:xfrm>
          <a:prstGeom prst="rect">
            <a:avLst/>
          </a:prstGeom>
          <a:noFill/>
        </p:spPr>
        <p:txBody>
          <a:bodyPr wrap="none" rtlCol="0">
            <a:spAutoFit/>
          </a:bodyPr>
          <a:lstStyle/>
          <a:p>
            <a:r>
              <a:rPr lang="en-CN" dirty="0">
                <a:solidFill>
                  <a:srgbClr val="00B050"/>
                </a:solidFill>
              </a:rPr>
              <a:t>MLE (Saturated)</a:t>
            </a:r>
          </a:p>
        </p:txBody>
      </p:sp>
      <p:sp>
        <p:nvSpPr>
          <p:cNvPr id="24" name="TextBox 23">
            <a:extLst>
              <a:ext uri="{FF2B5EF4-FFF2-40B4-BE49-F238E27FC236}">
                <a16:creationId xmlns:a16="http://schemas.microsoft.com/office/drawing/2014/main" id="{58EFFF21-F607-0A4C-993D-B681A9B91B9E}"/>
              </a:ext>
            </a:extLst>
          </p:cNvPr>
          <p:cNvSpPr txBox="1"/>
          <p:nvPr/>
        </p:nvSpPr>
        <p:spPr>
          <a:xfrm>
            <a:off x="6468261" y="2526900"/>
            <a:ext cx="1454244" cy="369332"/>
          </a:xfrm>
          <a:prstGeom prst="rect">
            <a:avLst/>
          </a:prstGeom>
          <a:noFill/>
        </p:spPr>
        <p:txBody>
          <a:bodyPr wrap="none" rtlCol="0">
            <a:spAutoFit/>
          </a:bodyPr>
          <a:lstStyle/>
          <a:p>
            <a:r>
              <a:rPr lang="en-CN" dirty="0">
                <a:solidFill>
                  <a:srgbClr val="0432FF"/>
                </a:solidFill>
              </a:rPr>
              <a:t>MLE (Fitted)</a:t>
            </a:r>
          </a:p>
        </p:txBody>
      </p:sp>
      <p:sp>
        <p:nvSpPr>
          <p:cNvPr id="25" name="TextBox 24">
            <a:extLst>
              <a:ext uri="{FF2B5EF4-FFF2-40B4-BE49-F238E27FC236}">
                <a16:creationId xmlns:a16="http://schemas.microsoft.com/office/drawing/2014/main" id="{48C94E55-D526-0745-8A06-CFCD79EC58AE}"/>
              </a:ext>
            </a:extLst>
          </p:cNvPr>
          <p:cNvSpPr txBox="1"/>
          <p:nvPr/>
        </p:nvSpPr>
        <p:spPr>
          <a:xfrm>
            <a:off x="6636376" y="3425552"/>
            <a:ext cx="1274708" cy="369332"/>
          </a:xfrm>
          <a:prstGeom prst="rect">
            <a:avLst/>
          </a:prstGeom>
          <a:noFill/>
        </p:spPr>
        <p:txBody>
          <a:bodyPr wrap="none" rtlCol="0">
            <a:spAutoFit/>
          </a:bodyPr>
          <a:lstStyle/>
          <a:p>
            <a:r>
              <a:rPr lang="en-CN" dirty="0">
                <a:solidFill>
                  <a:srgbClr val="FF0000"/>
                </a:solidFill>
              </a:rPr>
              <a:t>MLE (Null)</a:t>
            </a:r>
          </a:p>
        </p:txBody>
      </p:sp>
      <mc:AlternateContent xmlns:mc="http://schemas.openxmlformats.org/markup-compatibility/2006" xmlns:a14="http://schemas.microsoft.com/office/drawing/2010/main">
        <mc:Choice Requires="a14">
          <p:sp>
            <p:nvSpPr>
              <p:cNvPr id="14" name="Rectangle 13">
                <a:extLst>
                  <a:ext uri="{FF2B5EF4-FFF2-40B4-BE49-F238E27FC236}">
                    <a16:creationId xmlns:a16="http://schemas.microsoft.com/office/drawing/2014/main" id="{D51D43A0-9D43-0E4D-AE1A-F59A9CA754C9}"/>
                  </a:ext>
                </a:extLst>
              </p:cNvPr>
              <p:cNvSpPr/>
              <p:nvPr/>
            </p:nvSpPr>
            <p:spPr>
              <a:xfrm>
                <a:off x="579863" y="3438716"/>
                <a:ext cx="5113644" cy="80881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CN" sz="2200" i="1">
                          <a:latin typeface="Cambria Math" panose="02040503050406030204" pitchFamily="18" charset="0"/>
                        </a:rPr>
                        <m:t>𝐷𝑒𝑣𝑖𝑎𝑛𝑐𝑒</m:t>
                      </m:r>
                      <m:r>
                        <a:rPr lang="en-CN" sz="2200" i="0">
                          <a:latin typeface="Cambria Math" panose="02040503050406030204" pitchFamily="18" charset="0"/>
                        </a:rPr>
                        <m:t>= −2 </m:t>
                      </m:r>
                      <m:r>
                        <a:rPr lang="en-CN" sz="2200" i="1">
                          <a:latin typeface="Cambria Math" panose="02040503050406030204" pitchFamily="18" charset="0"/>
                        </a:rPr>
                        <m:t>𝑙𝑛</m:t>
                      </m:r>
                      <m:f>
                        <m:fPr>
                          <m:ctrlPr>
                            <a:rPr lang="en-CN" sz="2200" i="1">
                              <a:latin typeface="Cambria Math" panose="02040503050406030204" pitchFamily="18" charset="0"/>
                            </a:rPr>
                          </m:ctrlPr>
                        </m:fPr>
                        <m:num>
                          <m:r>
                            <a:rPr lang="en-CN" sz="2200" i="1">
                              <a:latin typeface="Cambria Math" panose="02040503050406030204" pitchFamily="18" charset="0"/>
                            </a:rPr>
                            <m:t>𝐿</m:t>
                          </m:r>
                          <m:d>
                            <m:dPr>
                              <m:ctrlPr>
                                <a:rPr lang="en-CN" sz="2200" i="1">
                                  <a:latin typeface="Cambria Math" panose="02040503050406030204" pitchFamily="18" charset="0"/>
                                </a:rPr>
                              </m:ctrlPr>
                            </m:dPr>
                            <m:e>
                              <m:r>
                                <a:rPr lang="en-CN" sz="2200" i="1">
                                  <a:latin typeface="Cambria Math" panose="02040503050406030204" pitchFamily="18" charset="0"/>
                                </a:rPr>
                                <m:t>𝑠𝑎𝑡𝑢𝑟𝑎𝑡𝑒𝑑</m:t>
                              </m:r>
                              <m:r>
                                <a:rPr lang="en-CN" sz="2200" i="0">
                                  <a:latin typeface="Cambria Math" panose="02040503050406030204" pitchFamily="18" charset="0"/>
                                </a:rPr>
                                <m:t> </m:t>
                              </m:r>
                              <m:r>
                                <a:rPr lang="en-CN" sz="2200" i="1">
                                  <a:latin typeface="Cambria Math" panose="02040503050406030204" pitchFamily="18" charset="0"/>
                                </a:rPr>
                                <m:t>𝑚𝑜𝑑𝑒𝑙</m:t>
                              </m:r>
                            </m:e>
                          </m:d>
                        </m:num>
                        <m:den>
                          <m:r>
                            <a:rPr lang="en-CN" sz="2200" i="1">
                              <a:latin typeface="Cambria Math" panose="02040503050406030204" pitchFamily="18" charset="0"/>
                            </a:rPr>
                            <m:t>𝐿</m:t>
                          </m:r>
                          <m:d>
                            <m:dPr>
                              <m:ctrlPr>
                                <a:rPr lang="en-CN" sz="2200" i="1">
                                  <a:latin typeface="Cambria Math" panose="02040503050406030204" pitchFamily="18" charset="0"/>
                                </a:rPr>
                              </m:ctrlPr>
                            </m:dPr>
                            <m:e>
                              <m:r>
                                <a:rPr lang="en-CN" sz="2200" i="1">
                                  <a:latin typeface="Cambria Math" panose="02040503050406030204" pitchFamily="18" charset="0"/>
                                </a:rPr>
                                <m:t>𝑓𝑖𝑡𝑡𝑒𝑑</m:t>
                              </m:r>
                              <m:r>
                                <a:rPr lang="en-CN" sz="2200" i="0">
                                  <a:latin typeface="Cambria Math" panose="02040503050406030204" pitchFamily="18" charset="0"/>
                                </a:rPr>
                                <m:t> </m:t>
                              </m:r>
                              <m:r>
                                <a:rPr lang="en-CN" sz="2200" i="1">
                                  <a:latin typeface="Cambria Math" panose="02040503050406030204" pitchFamily="18" charset="0"/>
                                </a:rPr>
                                <m:t>𝑚𝑜𝑑𝑒𝑙</m:t>
                              </m:r>
                            </m:e>
                          </m:d>
                        </m:den>
                      </m:f>
                    </m:oMath>
                  </m:oMathPara>
                </a14:m>
                <a:endParaRPr lang="en-CN" sz="2200" dirty="0"/>
              </a:p>
            </p:txBody>
          </p:sp>
        </mc:Choice>
        <mc:Fallback xmlns="">
          <p:sp>
            <p:nvSpPr>
              <p:cNvPr id="14" name="Rectangle 13">
                <a:extLst>
                  <a:ext uri="{FF2B5EF4-FFF2-40B4-BE49-F238E27FC236}">
                    <a16:creationId xmlns:a16="http://schemas.microsoft.com/office/drawing/2014/main" id="{D51D43A0-9D43-0E4D-AE1A-F59A9CA754C9}"/>
                  </a:ext>
                </a:extLst>
              </p:cNvPr>
              <p:cNvSpPr>
                <a:spLocks noRot="1" noChangeAspect="1" noMove="1" noResize="1" noEditPoints="1" noAdjustHandles="1" noChangeArrowheads="1" noChangeShapeType="1" noTextEdit="1"/>
              </p:cNvSpPr>
              <p:nvPr/>
            </p:nvSpPr>
            <p:spPr>
              <a:xfrm>
                <a:off x="579863" y="3438716"/>
                <a:ext cx="5113644" cy="808811"/>
              </a:xfrm>
              <a:prstGeom prst="rect">
                <a:avLst/>
              </a:prstGeom>
              <a:blipFill>
                <a:blip r:embed="rId3"/>
                <a:stretch>
                  <a:fillRect b="-10769"/>
                </a:stretch>
              </a:blipFill>
            </p:spPr>
            <p:txBody>
              <a:bodyPr/>
              <a:lstStyle/>
              <a:p>
                <a:r>
                  <a:rPr lang="en-CN">
                    <a:noFill/>
                  </a:rPr>
                  <a:t> </a:t>
                </a:r>
              </a:p>
            </p:txBody>
          </p:sp>
        </mc:Fallback>
      </mc:AlternateContent>
      <p:cxnSp>
        <p:nvCxnSpPr>
          <p:cNvPr id="6" name="Straight Arrow Connector 5">
            <a:extLst>
              <a:ext uri="{FF2B5EF4-FFF2-40B4-BE49-F238E27FC236}">
                <a16:creationId xmlns:a16="http://schemas.microsoft.com/office/drawing/2014/main" id="{46BEDE56-D8C8-5D4D-BBED-FA5832743FA5}"/>
              </a:ext>
            </a:extLst>
          </p:cNvPr>
          <p:cNvCxnSpPr>
            <a:cxnSpLocks/>
          </p:cNvCxnSpPr>
          <p:nvPr/>
        </p:nvCxnSpPr>
        <p:spPr>
          <a:xfrm>
            <a:off x="7577169" y="1937710"/>
            <a:ext cx="10862" cy="958522"/>
          </a:xfrm>
          <a:prstGeom prst="straightConnector1">
            <a:avLst/>
          </a:prstGeom>
          <a:ln>
            <a:solidFill>
              <a:schemeClr val="tx1"/>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20" name="Rectangle 19">
            <a:extLst>
              <a:ext uri="{FF2B5EF4-FFF2-40B4-BE49-F238E27FC236}">
                <a16:creationId xmlns:a16="http://schemas.microsoft.com/office/drawing/2014/main" id="{9D5E94D0-D40D-B04D-B3F9-E3D092ACEB43}"/>
              </a:ext>
            </a:extLst>
          </p:cNvPr>
          <p:cNvSpPr>
            <a:spLocks noRot="1" noChangeAspect="1" noMove="1" noResize="1" noEditPoints="1" noAdjustHandles="1" noChangeArrowheads="1" noChangeShapeType="1" noTextEdit="1"/>
          </p:cNvSpPr>
          <p:nvPr/>
        </p:nvSpPr>
        <p:spPr>
          <a:xfrm>
            <a:off x="539552" y="5762739"/>
            <a:ext cx="8362950" cy="733149"/>
          </a:xfrm>
          <a:prstGeom prst="rect">
            <a:avLst/>
          </a:prstGeom>
          <a:blipFill>
            <a:blip r:embed="rId4"/>
            <a:stretch>
              <a:fillRect b="-12069"/>
            </a:stretch>
          </a:blipFill>
        </p:spPr>
        <p:txBody>
          <a:bodyPr/>
          <a:lstStyle/>
          <a:p>
            <a:pPr>
              <a:defRPr/>
            </a:pPr>
            <a:r>
              <a:rPr lang="en-CN">
                <a:noFill/>
              </a:rPr>
              <a:t> </a:t>
            </a:r>
          </a:p>
        </p:txBody>
      </p:sp>
      <p:cxnSp>
        <p:nvCxnSpPr>
          <p:cNvPr id="23" name="Straight Arrow Connector 22">
            <a:extLst>
              <a:ext uri="{FF2B5EF4-FFF2-40B4-BE49-F238E27FC236}">
                <a16:creationId xmlns:a16="http://schemas.microsoft.com/office/drawing/2014/main" id="{A1311E80-DF23-1144-AE50-B8711D99BFC1}"/>
              </a:ext>
            </a:extLst>
          </p:cNvPr>
          <p:cNvCxnSpPr>
            <a:cxnSpLocks/>
          </p:cNvCxnSpPr>
          <p:nvPr/>
        </p:nvCxnSpPr>
        <p:spPr>
          <a:xfrm>
            <a:off x="7899961" y="1954565"/>
            <a:ext cx="0" cy="1921972"/>
          </a:xfrm>
          <a:prstGeom prst="straightConnector1">
            <a:avLst/>
          </a:prstGeom>
          <a:ln>
            <a:solidFill>
              <a:schemeClr val="tx1"/>
            </a:solidFill>
            <a:prstDash val="lgDash"/>
            <a:headEnd type="triangle"/>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7032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37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371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371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C795CD61-CE7F-B54E-83D8-547ACAE4B663}"/>
              </a:ext>
            </a:extLst>
          </p:cNvPr>
          <p:cNvSpPr>
            <a:spLocks noGrp="1" noChangeArrowheads="1"/>
          </p:cNvSpPr>
          <p:nvPr>
            <p:ph type="title"/>
          </p:nvPr>
        </p:nvSpPr>
        <p:spPr/>
        <p:txBody>
          <a:bodyPr/>
          <a:lstStyle/>
          <a:p>
            <a:pPr eaLnBrk="1" hangingPunct="1">
              <a:defRPr/>
            </a:pPr>
            <a:r>
              <a:rPr lang="en-NZ" b="0" dirty="0">
                <a:cs typeface="+mj-cs"/>
              </a:rPr>
              <a:t>Deviance in summary()</a:t>
            </a:r>
            <a:endParaRPr lang="en-GB" b="0" dirty="0">
              <a:cs typeface="+mj-cs"/>
            </a:endParaRPr>
          </a:p>
        </p:txBody>
      </p:sp>
      <p:sp>
        <p:nvSpPr>
          <p:cNvPr id="243715" name="Rectangle 3">
            <a:extLst>
              <a:ext uri="{FF2B5EF4-FFF2-40B4-BE49-F238E27FC236}">
                <a16:creationId xmlns:a16="http://schemas.microsoft.com/office/drawing/2014/main" id="{53C95779-978C-A447-A7BE-AE59C844CB6A}"/>
              </a:ext>
            </a:extLst>
          </p:cNvPr>
          <p:cNvSpPr>
            <a:spLocks noGrp="1" noChangeArrowheads="1"/>
          </p:cNvSpPr>
          <p:nvPr>
            <p:ph type="body" idx="1"/>
          </p:nvPr>
        </p:nvSpPr>
        <p:spPr>
          <a:xfrm>
            <a:off x="468313" y="1989137"/>
            <a:ext cx="5489574" cy="4504455"/>
          </a:xfrm>
        </p:spPr>
        <p:txBody>
          <a:bodyPr/>
          <a:lstStyle/>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US" altLang="en-CN" sz="2400" dirty="0"/>
          </a:p>
          <a:p>
            <a:pPr marL="0" indent="0" eaLnBrk="1" hangingPunct="1">
              <a:buNone/>
            </a:pPr>
            <a:endParaRPr lang="en-US" altLang="en-CN" sz="2400" dirty="0"/>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US" altLang="en-CN" sz="2400" dirty="0"/>
          </a:p>
          <a:p>
            <a:pPr eaLnBrk="1" hangingPunct="1"/>
            <a:endParaRPr lang="en-GB" altLang="en-CN" sz="2400" dirty="0"/>
          </a:p>
        </p:txBody>
      </p:sp>
      <p:sp>
        <p:nvSpPr>
          <p:cNvPr id="26" name="Rectangle 25">
            <a:extLst>
              <a:ext uri="{FF2B5EF4-FFF2-40B4-BE49-F238E27FC236}">
                <a16:creationId xmlns:a16="http://schemas.microsoft.com/office/drawing/2014/main" id="{4C9C50A8-95C4-3C45-BFEB-4B55114E7C46}"/>
              </a:ext>
            </a:extLst>
          </p:cNvPr>
          <p:cNvSpPr/>
          <p:nvPr/>
        </p:nvSpPr>
        <p:spPr>
          <a:xfrm>
            <a:off x="474297" y="1417638"/>
            <a:ext cx="6545975" cy="5262979"/>
          </a:xfrm>
          <a:prstGeom prst="rect">
            <a:avLst/>
          </a:prstGeom>
        </p:spPr>
        <p:txBody>
          <a:bodyPr wrap="square">
            <a:spAutoFit/>
          </a:bodyPr>
          <a:lstStyle/>
          <a:p>
            <a:r>
              <a:rPr lang="en-CN" sz="1600" dirty="0">
                <a:solidFill>
                  <a:srgbClr val="011893"/>
                </a:solidFill>
              </a:rPr>
              <a:t>&gt; summary(mod1)</a:t>
            </a:r>
          </a:p>
          <a:p>
            <a:endParaRPr lang="en-CN" sz="1600" dirty="0"/>
          </a:p>
          <a:p>
            <a:r>
              <a:rPr lang="en-CN" sz="1600" dirty="0">
                <a:solidFill>
                  <a:srgbClr val="011893"/>
                </a:solidFill>
              </a:rPr>
              <a:t>Call:  glm(formula = n.aphids ~ trt, family = poisson, data = aphid2)</a:t>
            </a:r>
          </a:p>
          <a:p>
            <a:endParaRPr lang="en-CN" sz="1600" dirty="0">
              <a:solidFill>
                <a:srgbClr val="011893"/>
              </a:solidFill>
            </a:endParaRPr>
          </a:p>
          <a:p>
            <a:r>
              <a:rPr lang="en-CN" sz="1600" dirty="0">
                <a:solidFill>
                  <a:srgbClr val="011893"/>
                </a:solidFill>
              </a:rPr>
              <a:t>Deviance Residuals: </a:t>
            </a:r>
          </a:p>
          <a:p>
            <a:r>
              <a:rPr lang="en-CN" sz="1600" dirty="0">
                <a:solidFill>
                  <a:srgbClr val="011893"/>
                </a:solidFill>
              </a:rPr>
              <a:t>    Min       1Q   Median       3Q      Max  </a:t>
            </a:r>
          </a:p>
          <a:p>
            <a:r>
              <a:rPr lang="en-CN" sz="1600" dirty="0">
                <a:solidFill>
                  <a:srgbClr val="011893"/>
                </a:solidFill>
              </a:rPr>
              <a:t>-7.6185  -1.4240  -0.1273   1.4063   4.5301  </a:t>
            </a:r>
          </a:p>
          <a:p>
            <a:endParaRPr lang="en-CN" sz="1600" dirty="0">
              <a:solidFill>
                <a:srgbClr val="011893"/>
              </a:solidFill>
            </a:endParaRPr>
          </a:p>
          <a:p>
            <a:r>
              <a:rPr lang="en-CN" sz="1600" dirty="0">
                <a:solidFill>
                  <a:srgbClr val="011893"/>
                </a:solidFill>
              </a:rPr>
              <a:t>Coefficients:</a:t>
            </a:r>
          </a:p>
          <a:p>
            <a:r>
              <a:rPr lang="en-CN" sz="1600" dirty="0">
                <a:solidFill>
                  <a:srgbClr val="011893"/>
                </a:solidFill>
              </a:rPr>
              <a:t>                 Estimate  Std. Error   z value   Pr(&gt;|z|)    </a:t>
            </a:r>
          </a:p>
          <a:p>
            <a:r>
              <a:rPr lang="en-CN" sz="1600" dirty="0">
                <a:solidFill>
                  <a:srgbClr val="011893"/>
                </a:solidFill>
              </a:rPr>
              <a:t>(Intercept)  3.51254    0.03153    111.41   &lt;2e-16 ***</a:t>
            </a:r>
          </a:p>
          <a:p>
            <a:r>
              <a:rPr lang="en-CN" sz="1600" dirty="0">
                <a:solidFill>
                  <a:srgbClr val="011893"/>
                </a:solidFill>
              </a:rPr>
              <a:t>trtI             -2.04620    0.09320.   -21.95   &lt;2e-16 ***</a:t>
            </a:r>
          </a:p>
          <a:p>
            <a:r>
              <a:rPr lang="en-CN" sz="1600" dirty="0">
                <a:solidFill>
                  <a:srgbClr val="011893"/>
                </a:solidFill>
              </a:rPr>
              <a:t>---</a:t>
            </a:r>
          </a:p>
          <a:p>
            <a:r>
              <a:rPr lang="en-CN" sz="1600" dirty="0">
                <a:solidFill>
                  <a:srgbClr val="011893"/>
                </a:solidFill>
              </a:rPr>
              <a:t>Signif. codes:  0 ‘***’ 0.001 ‘**’ 0.01 ‘*’ 0.05 ‘.’ 0.1 ‘ ’ 1</a:t>
            </a:r>
          </a:p>
          <a:p>
            <a:endParaRPr lang="en-CN" sz="1600" dirty="0"/>
          </a:p>
          <a:p>
            <a:r>
              <a:rPr lang="en-CN" sz="1600" dirty="0"/>
              <a:t>(</a:t>
            </a:r>
            <a:r>
              <a:rPr lang="en-CN" sz="1600" dirty="0">
                <a:solidFill>
                  <a:srgbClr val="011893"/>
                </a:solidFill>
              </a:rPr>
              <a:t>Dispersion parameter for poisson family taken to be 1)</a:t>
            </a:r>
          </a:p>
          <a:p>
            <a:endParaRPr lang="en-CN" sz="1600" dirty="0">
              <a:solidFill>
                <a:srgbClr val="011893"/>
              </a:solidFill>
            </a:endParaRPr>
          </a:p>
          <a:p>
            <a:r>
              <a:rPr lang="en-CN" sz="1600" dirty="0">
                <a:solidFill>
                  <a:srgbClr val="011893"/>
                </a:solidFill>
              </a:rPr>
              <a:t>    Null deviance: 1178.83  on 59  degrees of freedom</a:t>
            </a:r>
          </a:p>
          <a:p>
            <a:r>
              <a:rPr lang="en-CN" sz="1600" dirty="0">
                <a:solidFill>
                  <a:srgbClr val="011893"/>
                </a:solidFill>
              </a:rPr>
              <a:t>Residual deviance:  412.14  on 58  degrees of freedom</a:t>
            </a:r>
          </a:p>
          <a:p>
            <a:r>
              <a:rPr lang="en-CN" sz="1600" dirty="0">
                <a:solidFill>
                  <a:srgbClr val="011893"/>
                </a:solidFill>
              </a:rPr>
              <a:t>AIC: 653.93</a:t>
            </a:r>
          </a:p>
          <a:p>
            <a:r>
              <a:rPr lang="en-CN" sz="1600" dirty="0">
                <a:solidFill>
                  <a:srgbClr val="011893"/>
                </a:solidFill>
              </a:rPr>
              <a:t>Number of Fisher Scoring iterations: 5</a:t>
            </a:r>
          </a:p>
        </p:txBody>
      </p:sp>
      <p:sp>
        <p:nvSpPr>
          <p:cNvPr id="5" name="Rectangle 4">
            <a:extLst>
              <a:ext uri="{FF2B5EF4-FFF2-40B4-BE49-F238E27FC236}">
                <a16:creationId xmlns:a16="http://schemas.microsoft.com/office/drawing/2014/main" id="{98702B45-45BB-7846-8401-D32508D4FB84}"/>
              </a:ext>
            </a:extLst>
          </p:cNvPr>
          <p:cNvSpPr/>
          <p:nvPr/>
        </p:nvSpPr>
        <p:spPr>
          <a:xfrm>
            <a:off x="323528" y="5437988"/>
            <a:ext cx="5634359" cy="943340"/>
          </a:xfrm>
          <a:prstGeom prst="rect">
            <a:avLst/>
          </a:prstGeom>
          <a:noFill/>
          <a:ln w="476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28592053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C795CD61-CE7F-B54E-83D8-547ACAE4B663}"/>
              </a:ext>
            </a:extLst>
          </p:cNvPr>
          <p:cNvSpPr>
            <a:spLocks noGrp="1" noChangeArrowheads="1"/>
          </p:cNvSpPr>
          <p:nvPr>
            <p:ph type="title"/>
          </p:nvPr>
        </p:nvSpPr>
        <p:spPr/>
        <p:txBody>
          <a:bodyPr/>
          <a:lstStyle/>
          <a:p>
            <a:pPr eaLnBrk="1" hangingPunct="1">
              <a:defRPr/>
            </a:pPr>
            <a:r>
              <a:rPr lang="en-NZ" b="0" dirty="0">
                <a:cs typeface="+mj-cs"/>
              </a:rPr>
              <a:t>Likelihood ratio tests on nested models</a:t>
            </a:r>
            <a:endParaRPr lang="en-GB" b="0" dirty="0">
              <a:cs typeface="+mj-cs"/>
            </a:endParaRPr>
          </a:p>
        </p:txBody>
      </p:sp>
      <p:sp>
        <p:nvSpPr>
          <p:cNvPr id="4" name="Rectangle 3">
            <a:extLst>
              <a:ext uri="{FF2B5EF4-FFF2-40B4-BE49-F238E27FC236}">
                <a16:creationId xmlns:a16="http://schemas.microsoft.com/office/drawing/2014/main" id="{6802A10D-1EB0-C243-874F-90D6D8180E30}"/>
              </a:ext>
            </a:extLst>
          </p:cNvPr>
          <p:cNvSpPr/>
          <p:nvPr/>
        </p:nvSpPr>
        <p:spPr>
          <a:xfrm>
            <a:off x="899592" y="1700808"/>
            <a:ext cx="6408712" cy="4524315"/>
          </a:xfrm>
          <a:prstGeom prst="rect">
            <a:avLst/>
          </a:prstGeom>
        </p:spPr>
        <p:txBody>
          <a:bodyPr wrap="square">
            <a:spAutoFit/>
          </a:bodyPr>
          <a:lstStyle/>
          <a:p>
            <a:r>
              <a:rPr lang="en-CN" dirty="0">
                <a:solidFill>
                  <a:srgbClr val="011893"/>
                </a:solidFill>
              </a:rPr>
              <a:t>&gt; #fitted model</a:t>
            </a:r>
          </a:p>
          <a:p>
            <a:r>
              <a:rPr lang="en-CN" dirty="0">
                <a:solidFill>
                  <a:srgbClr val="011893"/>
                </a:solidFill>
              </a:rPr>
              <a:t>&gt; mod1 &lt;- glm(n.aphids~trt, data=aphid2, family=poisson)</a:t>
            </a:r>
          </a:p>
          <a:p>
            <a:r>
              <a:rPr lang="en-CN" dirty="0">
                <a:solidFill>
                  <a:srgbClr val="011893"/>
                </a:solidFill>
              </a:rPr>
              <a:t>&gt; #null model</a:t>
            </a:r>
          </a:p>
          <a:p>
            <a:r>
              <a:rPr lang="en-CN" dirty="0">
                <a:solidFill>
                  <a:srgbClr val="011893"/>
                </a:solidFill>
              </a:rPr>
              <a:t>&gt; mod0 &lt;- glm(n.aphids~1, data=aphid2, family=poisson)</a:t>
            </a:r>
          </a:p>
          <a:p>
            <a:r>
              <a:rPr lang="en-CN" dirty="0">
                <a:solidFill>
                  <a:srgbClr val="011893"/>
                </a:solidFill>
              </a:rPr>
              <a:t>&gt; </a:t>
            </a:r>
          </a:p>
          <a:p>
            <a:r>
              <a:rPr lang="en-CN" dirty="0">
                <a:solidFill>
                  <a:srgbClr val="011893"/>
                </a:solidFill>
              </a:rPr>
              <a:t>&gt; #perform likelihood ratio test</a:t>
            </a:r>
          </a:p>
          <a:p>
            <a:r>
              <a:rPr lang="en-CN" dirty="0">
                <a:solidFill>
                  <a:srgbClr val="011893"/>
                </a:solidFill>
              </a:rPr>
              <a:t>&gt; anova(mod1,mod0,test='Chisq')</a:t>
            </a:r>
          </a:p>
          <a:p>
            <a:r>
              <a:rPr lang="en-CN" dirty="0">
                <a:solidFill>
                  <a:srgbClr val="011893"/>
                </a:solidFill>
              </a:rPr>
              <a:t>Analysis of Deviance Table</a:t>
            </a:r>
          </a:p>
          <a:p>
            <a:endParaRPr lang="en-CN" dirty="0">
              <a:solidFill>
                <a:srgbClr val="011893"/>
              </a:solidFill>
            </a:endParaRPr>
          </a:p>
          <a:p>
            <a:r>
              <a:rPr lang="en-CN" dirty="0">
                <a:solidFill>
                  <a:srgbClr val="011893"/>
                </a:solidFill>
              </a:rPr>
              <a:t>Model 1: n.aphids ~ trt</a:t>
            </a:r>
          </a:p>
          <a:p>
            <a:r>
              <a:rPr lang="en-CN" dirty="0">
                <a:solidFill>
                  <a:srgbClr val="011893"/>
                </a:solidFill>
              </a:rPr>
              <a:t>Model 2: n.aphids ~ 1</a:t>
            </a:r>
          </a:p>
          <a:p>
            <a:r>
              <a:rPr lang="en-CN" dirty="0">
                <a:solidFill>
                  <a:srgbClr val="011893"/>
                </a:solidFill>
              </a:rPr>
              <a:t>  Resid. Df Resid. Dev Df Deviance  Pr(&gt;Chi)    </a:t>
            </a:r>
          </a:p>
          <a:p>
            <a:r>
              <a:rPr lang="en-CN" dirty="0">
                <a:solidFill>
                  <a:srgbClr val="011893"/>
                </a:solidFill>
              </a:rPr>
              <a:t>1        58     412.14                          </a:t>
            </a:r>
          </a:p>
          <a:p>
            <a:r>
              <a:rPr lang="en-CN" dirty="0">
                <a:solidFill>
                  <a:srgbClr val="011893"/>
                </a:solidFill>
              </a:rPr>
              <a:t>2        59    1178.83 -1   -766.7 &lt; 2.2e-16 ***</a:t>
            </a:r>
          </a:p>
          <a:p>
            <a:r>
              <a:rPr lang="en-CN" dirty="0">
                <a:solidFill>
                  <a:srgbClr val="011893"/>
                </a:solidFill>
              </a:rPr>
              <a:t>---</a:t>
            </a:r>
          </a:p>
          <a:p>
            <a:r>
              <a:rPr lang="en-CN" dirty="0">
                <a:solidFill>
                  <a:srgbClr val="011893"/>
                </a:solidFill>
              </a:rPr>
              <a:t>Signif. codes:  0 ‘***’ 0.001 ‘**’ 0.01 ‘*’ 0.05 ‘.’ 0.1 ‘ ’ 1</a:t>
            </a:r>
          </a:p>
        </p:txBody>
      </p:sp>
    </p:spTree>
    <p:extLst>
      <p:ext uri="{BB962C8B-B14F-4D97-AF65-F5344CB8AC3E}">
        <p14:creationId xmlns:p14="http://schemas.microsoft.com/office/powerpoint/2010/main" val="21067471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0418" name="Title 1">
            <a:extLst>
              <a:ext uri="{FF2B5EF4-FFF2-40B4-BE49-F238E27FC236}">
                <a16:creationId xmlns:a16="http://schemas.microsoft.com/office/drawing/2014/main" id="{8E343298-2BCA-234A-A3E6-CA5586963AB0}"/>
              </a:ext>
            </a:extLst>
          </p:cNvPr>
          <p:cNvSpPr>
            <a:spLocks noGrp="1" noChangeArrowheads="1"/>
          </p:cNvSpPr>
          <p:nvPr>
            <p:ph type="title"/>
          </p:nvPr>
        </p:nvSpPr>
        <p:spPr>
          <a:xfrm>
            <a:off x="755650" y="2349500"/>
            <a:ext cx="7543800" cy="1295400"/>
          </a:xfrm>
        </p:spPr>
        <p:txBody>
          <a:bodyPr/>
          <a:lstStyle/>
          <a:p>
            <a:r>
              <a:rPr lang="en-US" altLang="en-CN" sz="4400" b="0">
                <a:solidFill>
                  <a:srgbClr val="FFFFFF"/>
                </a:solidFill>
              </a:rPr>
              <a:t>Example 2.1 Continued..</a:t>
            </a:r>
            <a:br>
              <a:rPr lang="en-US" altLang="en-CN" sz="4400" b="0">
                <a:solidFill>
                  <a:srgbClr val="FFFFFF"/>
                </a:solidFill>
              </a:rPr>
            </a:br>
            <a:r>
              <a:rPr lang="en-US" altLang="en-CN" sz="4400" b="0">
                <a:solidFill>
                  <a:srgbClr val="FFFFFF"/>
                </a:solidFill>
              </a:rPr>
              <a:t>Deviance</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2">
            <a:extLst>
              <a:ext uri="{FF2B5EF4-FFF2-40B4-BE49-F238E27FC236}">
                <a16:creationId xmlns:a16="http://schemas.microsoft.com/office/drawing/2014/main" id="{16B55613-FF95-A04D-8EC2-5902C454D304}"/>
              </a:ext>
            </a:extLst>
          </p:cNvPr>
          <p:cNvSpPr>
            <a:spLocks noGrp="1" noChangeArrowheads="1"/>
          </p:cNvSpPr>
          <p:nvPr>
            <p:ph type="title"/>
          </p:nvPr>
        </p:nvSpPr>
        <p:spPr/>
        <p:txBody>
          <a:bodyPr/>
          <a:lstStyle/>
          <a:p>
            <a:pPr eaLnBrk="1" hangingPunct="1">
              <a:defRPr/>
            </a:pPr>
            <a:r>
              <a:rPr lang="en-NZ" dirty="0">
                <a:cs typeface="+mj-cs"/>
              </a:rPr>
              <a:t>Residual properties:</a:t>
            </a:r>
            <a:endParaRPr lang="en-GB" dirty="0">
              <a:cs typeface="+mj-cs"/>
            </a:endParaRPr>
          </a:p>
        </p:txBody>
      </p:sp>
      <p:sp>
        <p:nvSpPr>
          <p:cNvPr id="61442" name="Rectangle 3">
            <a:extLst>
              <a:ext uri="{FF2B5EF4-FFF2-40B4-BE49-F238E27FC236}">
                <a16:creationId xmlns:a16="http://schemas.microsoft.com/office/drawing/2014/main" id="{1A82CA4B-0CE3-3A4E-A878-51A5F39252D1}"/>
              </a:ext>
            </a:extLst>
          </p:cNvPr>
          <p:cNvSpPr>
            <a:spLocks noGrp="1" noChangeArrowheads="1"/>
          </p:cNvSpPr>
          <p:nvPr>
            <p:ph type="body" idx="1"/>
          </p:nvPr>
        </p:nvSpPr>
        <p:spPr>
          <a:xfrm>
            <a:off x="457200" y="2276475"/>
            <a:ext cx="8229600" cy="4176713"/>
          </a:xfrm>
        </p:spPr>
        <p:txBody>
          <a:bodyPr/>
          <a:lstStyle/>
          <a:p>
            <a:pPr eaLnBrk="1" hangingPunct="1"/>
            <a:r>
              <a:rPr lang="en-GB" altLang="en-CN" sz="2400"/>
              <a:t>Using GLMs means that we assume certain residual properties no longer apply:</a:t>
            </a:r>
          </a:p>
          <a:p>
            <a:pPr eaLnBrk="1" hangingPunct="1"/>
            <a:endParaRPr lang="en-GB" altLang="en-CN" sz="2400"/>
          </a:p>
          <a:p>
            <a:pPr eaLnBrk="1" hangingPunct="1"/>
            <a:r>
              <a:rPr lang="en-GB" altLang="en-CN" sz="2400"/>
              <a:t>Most importantly, the residuals are not necessarily normal</a:t>
            </a:r>
          </a:p>
          <a:p>
            <a:pPr eaLnBrk="1" hangingPunct="1"/>
            <a:endParaRPr lang="en-GB" altLang="en-CN" sz="2400"/>
          </a:p>
          <a:p>
            <a:pPr eaLnBrk="1" hangingPunct="1"/>
            <a:r>
              <a:rPr lang="en-GB" altLang="en-CN" sz="2400"/>
              <a:t>We cannot use the usual residual tests applied to LMs</a:t>
            </a:r>
          </a:p>
          <a:p>
            <a:pPr eaLnBrk="1" hangingPunct="1"/>
            <a:endParaRPr lang="en-GB" altLang="en-CN" sz="2400"/>
          </a:p>
          <a:p>
            <a:pPr eaLnBrk="1" hangingPunct="1"/>
            <a:r>
              <a:rPr lang="en-GB" altLang="en-CN" sz="2400"/>
              <a:t>What we need to test is whether our models predict the response data well</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2">
            <a:extLst>
              <a:ext uri="{FF2B5EF4-FFF2-40B4-BE49-F238E27FC236}">
                <a16:creationId xmlns:a16="http://schemas.microsoft.com/office/drawing/2014/main" id="{5BA52DF7-498D-B049-81FF-6ACD45C7ECE3}"/>
              </a:ext>
            </a:extLst>
          </p:cNvPr>
          <p:cNvSpPr>
            <a:spLocks noGrp="1" noChangeArrowheads="1"/>
          </p:cNvSpPr>
          <p:nvPr>
            <p:ph type="title"/>
          </p:nvPr>
        </p:nvSpPr>
        <p:spPr/>
        <p:txBody>
          <a:bodyPr/>
          <a:lstStyle/>
          <a:p>
            <a:pPr eaLnBrk="1" hangingPunct="1">
              <a:defRPr/>
            </a:pPr>
            <a:r>
              <a:rPr lang="en-NZ" dirty="0">
                <a:cs typeface="+mj-cs"/>
              </a:rPr>
              <a:t>Residual properties: </a:t>
            </a:r>
            <a:br>
              <a:rPr lang="en-NZ" dirty="0">
                <a:cs typeface="+mj-cs"/>
              </a:rPr>
            </a:br>
            <a:r>
              <a:rPr lang="en-NZ" dirty="0">
                <a:cs typeface="+mj-cs"/>
              </a:rPr>
              <a:t>Over- and Under-dispersion </a:t>
            </a:r>
            <a:endParaRPr lang="en-GB" dirty="0">
              <a:cs typeface="+mj-cs"/>
            </a:endParaRPr>
          </a:p>
        </p:txBody>
      </p:sp>
      <p:sp>
        <p:nvSpPr>
          <p:cNvPr id="260099" name="Rectangle 3">
            <a:extLst>
              <a:ext uri="{FF2B5EF4-FFF2-40B4-BE49-F238E27FC236}">
                <a16:creationId xmlns:a16="http://schemas.microsoft.com/office/drawing/2014/main" id="{433CD0D9-EC4B-AC49-90DC-84EF3DA7E2FB}"/>
              </a:ext>
            </a:extLst>
          </p:cNvPr>
          <p:cNvSpPr>
            <a:spLocks noGrp="1" noChangeArrowheads="1"/>
          </p:cNvSpPr>
          <p:nvPr>
            <p:ph type="body" idx="1"/>
          </p:nvPr>
        </p:nvSpPr>
        <p:spPr>
          <a:xfrm>
            <a:off x="457200" y="1719263"/>
            <a:ext cx="8363272" cy="4733925"/>
          </a:xfrm>
        </p:spPr>
        <p:txBody>
          <a:bodyPr/>
          <a:lstStyle/>
          <a:p>
            <a:pPr eaLnBrk="1" hangingPunct="1">
              <a:buFont typeface="Wingdings" charset="0"/>
              <a:buChar char="l"/>
              <a:defRPr/>
            </a:pPr>
            <a:r>
              <a:rPr lang="en-GB" sz="2400" dirty="0">
                <a:cs typeface="+mn-cs"/>
              </a:rPr>
              <a:t>Definition: variance is greater / less than expected based on a particular statistical model </a:t>
            </a:r>
          </a:p>
          <a:p>
            <a:pPr marL="0" indent="0" eaLnBrk="1" hangingPunct="1">
              <a:buFont typeface="Wingdings" charset="0"/>
              <a:buNone/>
              <a:defRPr/>
            </a:pPr>
            <a:r>
              <a:rPr lang="en-GB" sz="2400" dirty="0">
                <a:cs typeface="+mn-cs"/>
              </a:rPr>
              <a:t>   (found in binomial and Poisson models)</a:t>
            </a:r>
          </a:p>
          <a:p>
            <a:pPr eaLnBrk="1" hangingPunct="1">
              <a:buFont typeface="Wingdings" charset="0"/>
              <a:buChar char="l"/>
              <a:defRPr/>
            </a:pPr>
            <a:r>
              <a:rPr lang="en-US" sz="2400" dirty="0">
                <a:cs typeface="+mn-cs"/>
              </a:rPr>
              <a:t>Diagnosis: </a:t>
            </a:r>
            <a:endParaRPr lang="en-NZ" sz="2400" dirty="0">
              <a:cs typeface="+mn-cs"/>
            </a:endParaRPr>
          </a:p>
          <a:p>
            <a:pPr eaLnBrk="1" hangingPunct="1">
              <a:buFont typeface="Wingdings" charset="0"/>
              <a:buChar char="l"/>
              <a:defRPr/>
            </a:pPr>
            <a:endParaRPr lang="en-NZ" sz="2400" dirty="0">
              <a:cs typeface="+mn-cs"/>
            </a:endParaRPr>
          </a:p>
          <a:p>
            <a:pPr eaLnBrk="1" hangingPunct="1">
              <a:buFont typeface="Wingdings" charset="0"/>
              <a:buChar char="l"/>
              <a:defRPr/>
            </a:pPr>
            <a:endParaRPr lang="en-NZ" sz="2400" dirty="0">
              <a:cs typeface="+mn-cs"/>
            </a:endParaRPr>
          </a:p>
          <a:p>
            <a:pPr eaLnBrk="1" hangingPunct="1">
              <a:buFont typeface="Wingdings" charset="0"/>
              <a:buChar char="l"/>
              <a:defRPr/>
            </a:pPr>
            <a:endParaRPr lang="en-NZ" sz="2400" dirty="0">
              <a:cs typeface="+mn-cs"/>
            </a:endParaRPr>
          </a:p>
          <a:p>
            <a:pPr eaLnBrk="1" hangingPunct="1">
              <a:buFont typeface="Wingdings" charset="0"/>
              <a:buChar char="l"/>
              <a:defRPr/>
            </a:pPr>
            <a:r>
              <a:rPr lang="en-NZ" sz="2400" dirty="0">
                <a:cs typeface="+mn-cs"/>
              </a:rPr>
              <a:t>Can result from:</a:t>
            </a:r>
          </a:p>
          <a:p>
            <a:pPr lvl="1" eaLnBrk="1" hangingPunct="1">
              <a:buFont typeface="Wingdings" charset="0"/>
              <a:buChar char="l"/>
              <a:defRPr/>
            </a:pPr>
            <a:r>
              <a:rPr lang="en-NZ" sz="2400" dirty="0"/>
              <a:t>Patchiness (heterogeneity) in the population variable</a:t>
            </a:r>
          </a:p>
          <a:p>
            <a:pPr lvl="1" eaLnBrk="1" hangingPunct="1">
              <a:buFont typeface="Wingdings" charset="0"/>
              <a:buChar char="l"/>
              <a:defRPr/>
            </a:pPr>
            <a:r>
              <a:rPr lang="en-NZ" sz="2400" dirty="0"/>
              <a:t>An unmeasured factor </a:t>
            </a:r>
          </a:p>
          <a:p>
            <a:pPr lvl="1" eaLnBrk="1" hangingPunct="1">
              <a:buFont typeface="Wingdings" charset="0"/>
              <a:buChar char="l"/>
              <a:defRPr/>
            </a:pPr>
            <a:r>
              <a:rPr lang="en-NZ" sz="2400" dirty="0"/>
              <a:t>A misspecified error distribution</a:t>
            </a:r>
            <a:endParaRPr lang="en-GB" sz="2400" dirty="0"/>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7DCF1975-BED7-F34F-A7B2-C5AD25810E7D}"/>
                  </a:ext>
                </a:extLst>
              </p:cNvPr>
              <p:cNvSpPr/>
              <p:nvPr/>
            </p:nvSpPr>
            <p:spPr>
              <a:xfrm>
                <a:off x="2238027" y="3429000"/>
                <a:ext cx="4667945" cy="9744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CN" sz="2800" i="1">
                              <a:solidFill>
                                <a:srgbClr val="836967"/>
                              </a:solidFill>
                              <a:latin typeface="Cambria Math" panose="02040503050406030204" pitchFamily="18" charset="0"/>
                            </a:rPr>
                          </m:ctrlPr>
                        </m:fPr>
                        <m:num>
                          <m:r>
                            <a:rPr lang="en-CN" sz="2800" i="1">
                              <a:latin typeface="Cambria Math" panose="02040503050406030204" pitchFamily="18" charset="0"/>
                            </a:rPr>
                            <m:t>𝐷𝑒𝑣𝑖𝑎𝑛𝑐𝑒</m:t>
                          </m:r>
                        </m:num>
                        <m:den>
                          <m:r>
                            <a:rPr lang="en-CN" sz="2800" i="1">
                              <a:latin typeface="Cambria Math" panose="02040503050406030204" pitchFamily="18" charset="0"/>
                            </a:rPr>
                            <m:t>𝐸𝑟𝑟𝑜𝑟</m:t>
                          </m:r>
                          <m:r>
                            <a:rPr lang="en-CN" sz="2800" i="0">
                              <a:latin typeface="Cambria Math" panose="02040503050406030204" pitchFamily="18" charset="0"/>
                            </a:rPr>
                            <m:t> </m:t>
                          </m:r>
                          <m:r>
                            <a:rPr lang="en-CN" sz="2800" i="1">
                              <a:latin typeface="Cambria Math" panose="02040503050406030204" pitchFamily="18" charset="0"/>
                            </a:rPr>
                            <m:t>𝑑𝑓</m:t>
                          </m:r>
                        </m:den>
                      </m:f>
                      <m:r>
                        <a:rPr lang="en-CN" sz="2800" i="0">
                          <a:latin typeface="Cambria Math" panose="02040503050406030204" pitchFamily="18" charset="0"/>
                        </a:rPr>
                        <m:t>≪ 1≪ </m:t>
                      </m:r>
                      <m:f>
                        <m:fPr>
                          <m:ctrlPr>
                            <a:rPr lang="en-CN" sz="2800" i="1">
                              <a:solidFill>
                                <a:srgbClr val="836967"/>
                              </a:solidFill>
                              <a:latin typeface="Cambria Math" panose="02040503050406030204" pitchFamily="18" charset="0"/>
                            </a:rPr>
                          </m:ctrlPr>
                        </m:fPr>
                        <m:num>
                          <m:r>
                            <a:rPr lang="en-CN" sz="2800" i="1">
                              <a:latin typeface="Cambria Math" panose="02040503050406030204" pitchFamily="18" charset="0"/>
                            </a:rPr>
                            <m:t>𝐷𝑒𝑣𝑖𝑎𝑛𝑐𝑒</m:t>
                          </m:r>
                        </m:num>
                        <m:den>
                          <m:r>
                            <a:rPr lang="en-CN" sz="2800" i="1">
                              <a:latin typeface="Cambria Math" panose="02040503050406030204" pitchFamily="18" charset="0"/>
                            </a:rPr>
                            <m:t>𝐸𝑟𝑟𝑜𝑟</m:t>
                          </m:r>
                          <m:r>
                            <a:rPr lang="en-CN" sz="2800" i="0">
                              <a:latin typeface="Cambria Math" panose="02040503050406030204" pitchFamily="18" charset="0"/>
                            </a:rPr>
                            <m:t> </m:t>
                          </m:r>
                          <m:r>
                            <a:rPr lang="en-CN" sz="2800" i="1">
                              <a:latin typeface="Cambria Math" panose="02040503050406030204" pitchFamily="18" charset="0"/>
                            </a:rPr>
                            <m:t>𝑑𝑓</m:t>
                          </m:r>
                        </m:den>
                      </m:f>
                    </m:oMath>
                  </m:oMathPara>
                </a14:m>
                <a:endParaRPr lang="en-CN" sz="2800" dirty="0"/>
              </a:p>
            </p:txBody>
          </p:sp>
        </mc:Choice>
        <mc:Fallback xmlns="">
          <p:sp>
            <p:nvSpPr>
              <p:cNvPr id="2" name="Rectangle 1">
                <a:extLst>
                  <a:ext uri="{FF2B5EF4-FFF2-40B4-BE49-F238E27FC236}">
                    <a16:creationId xmlns:a16="http://schemas.microsoft.com/office/drawing/2014/main" id="{7DCF1975-BED7-F34F-A7B2-C5AD25810E7D}"/>
                  </a:ext>
                </a:extLst>
              </p:cNvPr>
              <p:cNvSpPr>
                <a:spLocks noRot="1" noChangeAspect="1" noMove="1" noResize="1" noEditPoints="1" noAdjustHandles="1" noChangeArrowheads="1" noChangeShapeType="1" noTextEdit="1"/>
              </p:cNvSpPr>
              <p:nvPr/>
            </p:nvSpPr>
            <p:spPr>
              <a:xfrm>
                <a:off x="2238027" y="3429000"/>
                <a:ext cx="4667945" cy="974498"/>
              </a:xfrm>
              <a:prstGeom prst="rect">
                <a:avLst/>
              </a:prstGeom>
              <a:blipFill>
                <a:blip r:embed="rId2"/>
                <a:stretch>
                  <a:fillRect b="-12987"/>
                </a:stretch>
              </a:blipFill>
            </p:spPr>
            <p:txBody>
              <a:bodyPr/>
              <a:lstStyle/>
              <a:p>
                <a:r>
                  <a:rPr lang="en-CN">
                    <a:noFill/>
                  </a:rPr>
                  <a:t> </a:t>
                </a:r>
              </a:p>
            </p:txBody>
          </p:sp>
        </mc:Fallback>
      </mc:AlternateContent>
      <p:sp>
        <p:nvSpPr>
          <p:cNvPr id="6" name="TextBox 5">
            <a:extLst>
              <a:ext uri="{FF2B5EF4-FFF2-40B4-BE49-F238E27FC236}">
                <a16:creationId xmlns:a16="http://schemas.microsoft.com/office/drawing/2014/main" id="{14ABE002-3950-5044-99D9-39BFCD6DE9AB}"/>
              </a:ext>
            </a:extLst>
          </p:cNvPr>
          <p:cNvSpPr txBox="1"/>
          <p:nvPr/>
        </p:nvSpPr>
        <p:spPr>
          <a:xfrm>
            <a:off x="323528" y="3717032"/>
            <a:ext cx="1996059" cy="400110"/>
          </a:xfrm>
          <a:prstGeom prst="rect">
            <a:avLst/>
          </a:prstGeom>
          <a:noFill/>
        </p:spPr>
        <p:txBody>
          <a:bodyPr wrap="none" rtlCol="0">
            <a:spAutoFit/>
          </a:bodyPr>
          <a:lstStyle/>
          <a:p>
            <a:r>
              <a:rPr lang="en-CN" sz="2000" dirty="0">
                <a:solidFill>
                  <a:srgbClr val="FF0000"/>
                </a:solidFill>
              </a:rPr>
              <a:t>Underdispersed</a:t>
            </a:r>
          </a:p>
        </p:txBody>
      </p:sp>
      <p:sp>
        <p:nvSpPr>
          <p:cNvPr id="7" name="TextBox 6">
            <a:extLst>
              <a:ext uri="{FF2B5EF4-FFF2-40B4-BE49-F238E27FC236}">
                <a16:creationId xmlns:a16="http://schemas.microsoft.com/office/drawing/2014/main" id="{E7ABB54B-D13D-4F4C-88F4-B10E346AA6C0}"/>
              </a:ext>
            </a:extLst>
          </p:cNvPr>
          <p:cNvSpPr txBox="1"/>
          <p:nvPr/>
        </p:nvSpPr>
        <p:spPr>
          <a:xfrm>
            <a:off x="6905972" y="3749224"/>
            <a:ext cx="1851789" cy="400110"/>
          </a:xfrm>
          <a:prstGeom prst="rect">
            <a:avLst/>
          </a:prstGeom>
          <a:noFill/>
        </p:spPr>
        <p:txBody>
          <a:bodyPr wrap="none" rtlCol="0">
            <a:spAutoFit/>
          </a:bodyPr>
          <a:lstStyle/>
          <a:p>
            <a:r>
              <a:rPr lang="en-CN" sz="2000" dirty="0">
                <a:solidFill>
                  <a:srgbClr val="FF0000"/>
                </a:solidFill>
              </a:rPr>
              <a:t>Overdispersed</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2">
            <a:extLst>
              <a:ext uri="{FF2B5EF4-FFF2-40B4-BE49-F238E27FC236}">
                <a16:creationId xmlns:a16="http://schemas.microsoft.com/office/drawing/2014/main" id="{5BA52DF7-498D-B049-81FF-6ACD45C7ECE3}"/>
              </a:ext>
            </a:extLst>
          </p:cNvPr>
          <p:cNvSpPr>
            <a:spLocks noGrp="1" noChangeArrowheads="1"/>
          </p:cNvSpPr>
          <p:nvPr>
            <p:ph type="title"/>
          </p:nvPr>
        </p:nvSpPr>
        <p:spPr/>
        <p:txBody>
          <a:bodyPr/>
          <a:lstStyle/>
          <a:p>
            <a:pPr eaLnBrk="1" hangingPunct="1">
              <a:defRPr/>
            </a:pPr>
            <a:r>
              <a:rPr lang="en-NZ" dirty="0">
                <a:cs typeface="+mj-cs"/>
              </a:rPr>
              <a:t>Over- and Under-dispersion: Why do we care? </a:t>
            </a:r>
            <a:endParaRPr lang="en-GB" dirty="0">
              <a:cs typeface="+mj-cs"/>
            </a:endParaRPr>
          </a:p>
        </p:txBody>
      </p:sp>
      <mc:AlternateContent xmlns:mc="http://schemas.openxmlformats.org/markup-compatibility/2006">
        <mc:Choice xmlns:a14="http://schemas.microsoft.com/office/drawing/2010/main" Requires="a14">
          <p:sp>
            <p:nvSpPr>
              <p:cNvPr id="260099" name="Rectangle 3">
                <a:extLst>
                  <a:ext uri="{FF2B5EF4-FFF2-40B4-BE49-F238E27FC236}">
                    <a16:creationId xmlns:a16="http://schemas.microsoft.com/office/drawing/2014/main" id="{433CD0D9-EC4B-AC49-90DC-84EF3DA7E2FB}"/>
                  </a:ext>
                </a:extLst>
              </p:cNvPr>
              <p:cNvSpPr>
                <a:spLocks noGrp="1" noChangeArrowheads="1"/>
              </p:cNvSpPr>
              <p:nvPr>
                <p:ph type="body" idx="1"/>
              </p:nvPr>
            </p:nvSpPr>
            <p:spPr>
              <a:xfrm>
                <a:off x="457200" y="1719263"/>
                <a:ext cx="8363272" cy="4733925"/>
              </a:xfrm>
            </p:spPr>
            <p:txBody>
              <a:bodyPr/>
              <a:lstStyle/>
              <a:p>
                <a:pPr eaLnBrk="1" hangingPunct="1">
                  <a:buFont typeface="Wingdings" charset="0"/>
                  <a:buChar char="l"/>
                  <a:defRPr/>
                </a:pPr>
                <a:r>
                  <a:rPr lang="en-GB" sz="2400" dirty="0"/>
                  <a:t>Recall a Wald test: </a:t>
                </a:r>
                <a:endParaRPr lang="en-US" i="1" dirty="0"/>
              </a:p>
              <a:p>
                <a:pPr marL="0" indent="0" eaLnBrk="1" hangingPunct="1">
                  <a:buNone/>
                  <a:defRPr/>
                </a:pPr>
                <a14:m>
                  <m:oMathPara xmlns:m="http://schemas.openxmlformats.org/officeDocument/2006/math">
                    <m:oMathParaPr>
                      <m:jc m:val="centerGroup"/>
                    </m:oMathParaPr>
                    <m:oMath xmlns:m="http://schemas.openxmlformats.org/officeDocument/2006/math">
                      <m:r>
                        <a:rPr lang="en-CN" i="1">
                          <a:latin typeface="Cambria Math" panose="02040503050406030204" pitchFamily="18" charset="0"/>
                        </a:rPr>
                        <m:t>𝑊𝑎𝑙𝑑</m:t>
                      </m:r>
                      <m:r>
                        <a:rPr lang="en-CN" i="1">
                          <a:latin typeface="Cambria Math" panose="02040503050406030204" pitchFamily="18" charset="0"/>
                        </a:rPr>
                        <m:t> </m:t>
                      </m:r>
                      <m:r>
                        <a:rPr lang="en-CN" i="1">
                          <a:latin typeface="Cambria Math" panose="02040503050406030204" pitchFamily="18" charset="0"/>
                        </a:rPr>
                        <m:t>𝑡𝑒𝑠𝑡</m:t>
                      </m:r>
                      <m:r>
                        <a:rPr lang="en-CN" i="1">
                          <a:latin typeface="Cambria Math" panose="02040503050406030204" pitchFamily="18" charset="0"/>
                        </a:rPr>
                        <m:t>: </m:t>
                      </m:r>
                      <m:f>
                        <m:fPr>
                          <m:ctrlPr>
                            <a:rPr lang="en-CN" i="1">
                              <a:latin typeface="Cambria Math" panose="02040503050406030204" pitchFamily="18" charset="0"/>
                            </a:rPr>
                          </m:ctrlPr>
                        </m:fPr>
                        <m:num>
                          <m:sSub>
                            <m:sSubPr>
                              <m:ctrlPr>
                                <a:rPr lang="en-CN" i="1">
                                  <a:latin typeface="Cambria Math" panose="02040503050406030204" pitchFamily="18" charset="0"/>
                                </a:rPr>
                              </m:ctrlPr>
                            </m:sSubPr>
                            <m:e>
                              <m:r>
                                <a:rPr lang="en-CN" i="1">
                                  <a:latin typeface="Cambria Math" panose="02040503050406030204" pitchFamily="18" charset="0"/>
                                </a:rPr>
                                <m:t>𝛽</m:t>
                              </m:r>
                            </m:e>
                            <m:sub>
                              <m:r>
                                <a:rPr lang="en-CN" i="1">
                                  <a:latin typeface="Cambria Math" panose="02040503050406030204" pitchFamily="18" charset="0"/>
                                </a:rPr>
                                <m:t>𝑝</m:t>
                              </m:r>
                            </m:sub>
                          </m:sSub>
                        </m:num>
                        <m:den>
                          <m:r>
                            <a:rPr lang="en-CN" i="1">
                              <a:latin typeface="Cambria Math" panose="02040503050406030204" pitchFamily="18" charset="0"/>
                            </a:rPr>
                            <m:t>𝑠</m:t>
                          </m:r>
                          <m:r>
                            <a:rPr lang="en-CN" i="1">
                              <a:latin typeface="Cambria Math" panose="02040503050406030204" pitchFamily="18" charset="0"/>
                            </a:rPr>
                            <m:t>.</m:t>
                          </m:r>
                          <m:r>
                            <a:rPr lang="en-CN" i="1">
                              <a:latin typeface="Cambria Math" panose="02040503050406030204" pitchFamily="18" charset="0"/>
                            </a:rPr>
                            <m:t>𝑒</m:t>
                          </m:r>
                          <m:r>
                            <a:rPr lang="en-CN" i="1">
                              <a:latin typeface="Cambria Math" panose="02040503050406030204" pitchFamily="18" charset="0"/>
                            </a:rPr>
                            <m:t>.</m:t>
                          </m:r>
                        </m:den>
                      </m:f>
                      <m:r>
                        <a:rPr lang="en-US" b="0" i="1" smtClean="0">
                          <a:latin typeface="Cambria Math" panose="02040503050406030204" pitchFamily="18" charset="0"/>
                        </a:rPr>
                        <m:t>     </m:t>
                      </m:r>
                      <m:r>
                        <a:rPr lang="en-CN" i="1">
                          <a:latin typeface="Cambria Math" panose="02040503050406030204" pitchFamily="18" charset="0"/>
                        </a:rPr>
                        <m:t>~</m:t>
                      </m:r>
                      <m:r>
                        <a:rPr lang="en-CN" i="1">
                          <a:latin typeface="Cambria Math" panose="02040503050406030204" pitchFamily="18" charset="0"/>
                        </a:rPr>
                        <m:t>𝑍</m:t>
                      </m:r>
                      <m:r>
                        <a:rPr lang="en-CN" i="1">
                          <a:latin typeface="Cambria Math" panose="02040503050406030204" pitchFamily="18" charset="0"/>
                        </a:rPr>
                        <m:t>(0,</m:t>
                      </m:r>
                      <m:r>
                        <a:rPr lang="en-CN" i="1">
                          <a:latin typeface="Cambria Math" panose="02040503050406030204" pitchFamily="18" charset="0"/>
                        </a:rPr>
                        <m:t>𝜎</m:t>
                      </m:r>
                      <m:r>
                        <a:rPr lang="en-CN" i="1">
                          <a:latin typeface="Cambria Math" panose="02040503050406030204" pitchFamily="18" charset="0"/>
                        </a:rPr>
                        <m:t>)</m:t>
                      </m:r>
                    </m:oMath>
                  </m:oMathPara>
                </a14:m>
                <a:endParaRPr lang="en-CN" dirty="0"/>
              </a:p>
              <a:p>
                <a:pPr marL="0" indent="0" eaLnBrk="1" hangingPunct="1">
                  <a:buNone/>
                  <a:defRPr/>
                </a:pPr>
                <a:endParaRPr lang="en-CN" sz="1000" dirty="0"/>
              </a:p>
              <a:p>
                <a:pPr eaLnBrk="1" hangingPunct="1">
                  <a:buFont typeface="Wingdings" charset="0"/>
                  <a:buChar char="l"/>
                  <a:defRPr/>
                </a:pPr>
                <a:r>
                  <a:rPr lang="en-US" sz="2400" dirty="0"/>
                  <a:t>With overdispersion, fitted model generates overly small standard errors (SEs) for estimated coefficients, so things become a lot more </a:t>
                </a:r>
                <a:r>
                  <a:rPr lang="en-US" sz="2400"/>
                  <a:t>significant </a:t>
                </a:r>
                <a:r>
                  <a:rPr lang="en-US" sz="2400" smtClean="0"/>
                  <a:t>than </a:t>
                </a:r>
                <a:r>
                  <a:rPr lang="en-US" sz="2400" dirty="0"/>
                  <a:t>they should be </a:t>
                </a:r>
              </a:p>
              <a:p>
                <a:pPr marL="0" indent="0" eaLnBrk="1" hangingPunct="1">
                  <a:buNone/>
                  <a:defRPr/>
                </a:pPr>
                <a:r>
                  <a:rPr lang="en-US" sz="2400" dirty="0"/>
                  <a:t>	-&gt; type I error increases</a:t>
                </a:r>
              </a:p>
              <a:p>
                <a:pPr marL="0" indent="0" eaLnBrk="1" hangingPunct="1">
                  <a:buNone/>
                  <a:defRPr/>
                </a:pPr>
                <a:endParaRPr lang="en-US" sz="800" dirty="0"/>
              </a:p>
              <a:p>
                <a:pPr eaLnBrk="1" hangingPunct="1">
                  <a:buFont typeface="Wingdings" charset="0"/>
                  <a:buChar char="l"/>
                  <a:defRPr/>
                </a:pPr>
                <a:r>
                  <a:rPr lang="en-US" sz="2400" dirty="0"/>
                  <a:t>With under dispersion, fitted model generates overly large SEs, so things become a lot less significant </a:t>
                </a:r>
                <a:r>
                  <a:rPr lang="en-US" sz="2400" dirty="0" smtClean="0"/>
                  <a:t>than </a:t>
                </a:r>
                <a:r>
                  <a:rPr lang="en-US" sz="2400" dirty="0"/>
                  <a:t>they should be </a:t>
                </a:r>
              </a:p>
              <a:p>
                <a:pPr marL="0" indent="0" eaLnBrk="1" hangingPunct="1">
                  <a:buNone/>
                  <a:defRPr/>
                </a:pPr>
                <a:r>
                  <a:rPr lang="en-US" sz="2400" dirty="0"/>
                  <a:t>	-&gt; type II error increases</a:t>
                </a:r>
                <a:endParaRPr lang="en-GB" sz="2400" dirty="0"/>
              </a:p>
            </p:txBody>
          </p:sp>
        </mc:Choice>
        <mc:Fallback>
          <p:sp>
            <p:nvSpPr>
              <p:cNvPr id="260099" name="Rectangle 3">
                <a:extLst>
                  <a:ext uri="{FF2B5EF4-FFF2-40B4-BE49-F238E27FC236}">
                    <a16:creationId xmlns:a16="http://schemas.microsoft.com/office/drawing/2014/main" id="{433CD0D9-EC4B-AC49-90DC-84EF3DA7E2FB}"/>
                  </a:ext>
                </a:extLst>
              </p:cNvPr>
              <p:cNvSpPr>
                <a:spLocks noGrp="1" noRot="1" noChangeAspect="1" noMove="1" noResize="1" noEditPoints="1" noAdjustHandles="1" noChangeArrowheads="1" noChangeShapeType="1" noTextEdit="1"/>
              </p:cNvSpPr>
              <p:nvPr>
                <p:ph type="body" idx="1"/>
              </p:nvPr>
            </p:nvSpPr>
            <p:spPr>
              <a:xfrm>
                <a:off x="457200" y="1719263"/>
                <a:ext cx="8363272" cy="4733925"/>
              </a:xfrm>
              <a:blipFill>
                <a:blip r:embed="rId2"/>
                <a:stretch>
                  <a:fillRect l="-292" t="-901" r="-1603" b="-6178"/>
                </a:stretch>
              </a:blipFill>
            </p:spPr>
            <p:txBody>
              <a:bodyPr/>
              <a:lstStyle/>
              <a:p>
                <a:r>
                  <a:rPr lang="en-US">
                    <a:noFill/>
                  </a:rPr>
                  <a:t> </a:t>
                </a:r>
              </a:p>
            </p:txBody>
          </p:sp>
        </mc:Fallback>
      </mc:AlternateContent>
    </p:spTree>
    <p:extLst>
      <p:ext uri="{BB962C8B-B14F-4D97-AF65-F5344CB8AC3E}">
        <p14:creationId xmlns:p14="http://schemas.microsoft.com/office/powerpoint/2010/main" val="14286478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2">
            <a:extLst>
              <a:ext uri="{FF2B5EF4-FFF2-40B4-BE49-F238E27FC236}">
                <a16:creationId xmlns:a16="http://schemas.microsoft.com/office/drawing/2014/main" id="{FDA479B1-31CD-4C46-9313-F431CBA64604}"/>
              </a:ext>
            </a:extLst>
          </p:cNvPr>
          <p:cNvSpPr>
            <a:spLocks noGrp="1" noChangeArrowheads="1"/>
          </p:cNvSpPr>
          <p:nvPr>
            <p:ph type="title"/>
          </p:nvPr>
        </p:nvSpPr>
        <p:spPr>
          <a:xfrm>
            <a:off x="457200" y="260648"/>
            <a:ext cx="7543800" cy="1295400"/>
          </a:xfrm>
        </p:spPr>
        <p:txBody>
          <a:bodyPr/>
          <a:lstStyle/>
          <a:p>
            <a:pPr eaLnBrk="1" hangingPunct="1">
              <a:defRPr/>
            </a:pPr>
            <a:r>
              <a:rPr lang="en-NZ" b="0" dirty="0">
                <a:cs typeface="+mj-cs"/>
              </a:rPr>
              <a:t>Dispersion test code</a:t>
            </a:r>
            <a:endParaRPr lang="en-GB" b="0" dirty="0">
              <a:cs typeface="+mj-cs"/>
            </a:endParaRPr>
          </a:p>
        </p:txBody>
      </p:sp>
      <p:sp>
        <p:nvSpPr>
          <p:cNvPr id="260099" name="Rectangle 3">
            <a:extLst>
              <a:ext uri="{FF2B5EF4-FFF2-40B4-BE49-F238E27FC236}">
                <a16:creationId xmlns:a16="http://schemas.microsoft.com/office/drawing/2014/main" id="{98321BF0-FB85-404B-9C38-27868D1A0B6F}"/>
              </a:ext>
            </a:extLst>
          </p:cNvPr>
          <p:cNvSpPr>
            <a:spLocks noGrp="1" noChangeArrowheads="1"/>
          </p:cNvSpPr>
          <p:nvPr>
            <p:ph type="body" idx="1"/>
          </p:nvPr>
        </p:nvSpPr>
        <p:spPr>
          <a:xfrm>
            <a:off x="457200" y="2204864"/>
            <a:ext cx="8229600" cy="4248324"/>
          </a:xfrm>
        </p:spPr>
        <p:txBody>
          <a:bodyPr/>
          <a:lstStyle/>
          <a:p>
            <a:pPr eaLnBrk="1" hangingPunct="1">
              <a:buFont typeface="Wingdings" charset="0"/>
              <a:buChar char="l"/>
              <a:defRPr/>
            </a:pPr>
            <a:r>
              <a:rPr lang="en-GB" sz="2800" dirty="0"/>
              <a:t>Very simple to apply in R</a:t>
            </a:r>
          </a:p>
          <a:p>
            <a:pPr eaLnBrk="1" hangingPunct="1">
              <a:buFont typeface="Wingdings" charset="0"/>
              <a:buChar char="l"/>
              <a:defRPr/>
            </a:pPr>
            <a:endParaRPr lang="en-GB" sz="2800" dirty="0"/>
          </a:p>
          <a:p>
            <a:pPr eaLnBrk="1" hangingPunct="1">
              <a:buFont typeface="Wingdings" charset="0"/>
              <a:buChar char="l"/>
              <a:defRPr/>
            </a:pPr>
            <a:endParaRPr lang="en-GB" sz="2800" dirty="0"/>
          </a:p>
          <a:p>
            <a:pPr marL="0" indent="0" eaLnBrk="1" hangingPunct="1">
              <a:buNone/>
              <a:defRPr/>
            </a:pPr>
            <a:endParaRPr lang="en-GB" sz="2800" dirty="0"/>
          </a:p>
          <a:p>
            <a:pPr marL="0" indent="0" eaLnBrk="1" hangingPunct="1">
              <a:buNone/>
              <a:defRPr/>
            </a:pPr>
            <a:endParaRPr lang="en-GB" sz="1600" dirty="0"/>
          </a:p>
          <a:p>
            <a:pPr eaLnBrk="1" hangingPunct="1">
              <a:buFont typeface="Wingdings" charset="0"/>
              <a:buChar char="l"/>
              <a:defRPr/>
            </a:pPr>
            <a:r>
              <a:rPr lang="en-GB" sz="2800" dirty="0"/>
              <a:t>Alternatively, use ‘</a:t>
            </a:r>
            <a:r>
              <a:rPr lang="en-GB" sz="2800" dirty="0" err="1"/>
              <a:t>dispersiontest</a:t>
            </a:r>
            <a:r>
              <a:rPr lang="en-GB" sz="2800" dirty="0"/>
              <a:t>’ from the package ‘AER’ for a formal probability test</a:t>
            </a:r>
          </a:p>
        </p:txBody>
      </p:sp>
      <p:sp>
        <p:nvSpPr>
          <p:cNvPr id="2" name="Rectangle 1">
            <a:extLst>
              <a:ext uri="{FF2B5EF4-FFF2-40B4-BE49-F238E27FC236}">
                <a16:creationId xmlns:a16="http://schemas.microsoft.com/office/drawing/2014/main" id="{3FB8972E-024C-A643-91AA-3DCD2B58553B}"/>
              </a:ext>
            </a:extLst>
          </p:cNvPr>
          <p:cNvSpPr/>
          <p:nvPr/>
        </p:nvSpPr>
        <p:spPr>
          <a:xfrm>
            <a:off x="899592" y="2924944"/>
            <a:ext cx="5904656" cy="1600438"/>
          </a:xfrm>
          <a:prstGeom prst="rect">
            <a:avLst/>
          </a:prstGeom>
        </p:spPr>
        <p:txBody>
          <a:bodyPr wrap="square">
            <a:spAutoFit/>
          </a:bodyPr>
          <a:lstStyle/>
          <a:p>
            <a:r>
              <a:rPr lang="en-CN" sz="2000" dirty="0">
                <a:solidFill>
                  <a:srgbClr val="011893"/>
                </a:solidFill>
              </a:rPr>
              <a:t>&gt; chisq &lt;- sum(resid(mod1, type='pearson')^2) </a:t>
            </a:r>
          </a:p>
          <a:p>
            <a:pPr marL="285750" indent="-285750">
              <a:buFont typeface="Wingdings" pitchFamily="2" charset="2"/>
              <a:buChar char="Ø"/>
            </a:pPr>
            <a:r>
              <a:rPr lang="en-CN" sz="2000" dirty="0">
                <a:solidFill>
                  <a:srgbClr val="011893"/>
                </a:solidFill>
              </a:rPr>
              <a:t>chisq/df.residual(mod1) </a:t>
            </a:r>
          </a:p>
          <a:p>
            <a:pPr marL="285750" indent="-285750">
              <a:buFont typeface="Wingdings" pitchFamily="2" charset="2"/>
              <a:buChar char="Ø"/>
            </a:pPr>
            <a:r>
              <a:rPr lang="en-CN" sz="2000" dirty="0">
                <a:solidFill>
                  <a:srgbClr val="011893"/>
                </a:solidFill>
              </a:rPr>
              <a:t>[1] 5.85938</a:t>
            </a:r>
          </a:p>
          <a:p>
            <a:pPr marL="285750" indent="-285750">
              <a:buFont typeface="Wingdings" pitchFamily="2" charset="2"/>
              <a:buChar char="Ø"/>
            </a:pPr>
            <a:r>
              <a:rPr lang="en-CN" sz="2000" dirty="0">
                <a:solidFill>
                  <a:srgbClr val="011893"/>
                </a:solidFill>
              </a:rPr>
              <a:t>## much greater than 1</a:t>
            </a:r>
          </a:p>
          <a:p>
            <a:endParaRPr lang="en-CN" dirty="0">
              <a:solidFill>
                <a:srgbClr val="011893"/>
              </a:solidFill>
            </a:endParaRPr>
          </a:p>
        </p:txBody>
      </p:sp>
      <p:sp>
        <p:nvSpPr>
          <p:cNvPr id="5" name="Rectangle 4">
            <a:extLst>
              <a:ext uri="{FF2B5EF4-FFF2-40B4-BE49-F238E27FC236}">
                <a16:creationId xmlns:a16="http://schemas.microsoft.com/office/drawing/2014/main" id="{CD2E9579-0D06-AB43-BB06-1DDF7314B82F}"/>
              </a:ext>
            </a:extLst>
          </p:cNvPr>
          <p:cNvSpPr/>
          <p:nvPr/>
        </p:nvSpPr>
        <p:spPr>
          <a:xfrm>
            <a:off x="678396" y="5661248"/>
            <a:ext cx="7787208" cy="707886"/>
          </a:xfrm>
          <a:prstGeom prst="rect">
            <a:avLst/>
          </a:prstGeom>
        </p:spPr>
        <p:txBody>
          <a:bodyPr wrap="square">
            <a:spAutoFit/>
          </a:bodyPr>
          <a:lstStyle/>
          <a:p>
            <a:pPr marL="342900" indent="-342900">
              <a:buFont typeface="Wingdings" pitchFamily="2" charset="2"/>
              <a:buChar char="Ø"/>
            </a:pPr>
            <a:r>
              <a:rPr lang="en-GB" sz="2000" dirty="0" err="1">
                <a:solidFill>
                  <a:srgbClr val="002060"/>
                </a:solidFill>
              </a:rPr>
              <a:t>dispersiontest</a:t>
            </a:r>
            <a:r>
              <a:rPr lang="en-GB" sz="2000" dirty="0">
                <a:solidFill>
                  <a:srgbClr val="002060"/>
                </a:solidFill>
              </a:rPr>
              <a:t>(glm1,alternative = "less")  #is </a:t>
            </a:r>
            <a:r>
              <a:rPr lang="en-GB" sz="2000" dirty="0" err="1">
                <a:solidFill>
                  <a:srgbClr val="002060"/>
                </a:solidFill>
              </a:rPr>
              <a:t>underdispersed</a:t>
            </a:r>
            <a:r>
              <a:rPr lang="en-GB" sz="2000" dirty="0">
                <a:solidFill>
                  <a:srgbClr val="002060"/>
                </a:solidFill>
              </a:rPr>
              <a:t>?</a:t>
            </a:r>
          </a:p>
          <a:p>
            <a:endParaRPr lang="en-CN" sz="2000" dirty="0">
              <a:solidFill>
                <a:srgbClr val="002060"/>
              </a:solidFill>
            </a:endParaRPr>
          </a:p>
        </p:txBody>
      </p:sp>
    </p:spTree>
    <p:extLst>
      <p:ext uri="{BB962C8B-B14F-4D97-AF65-F5344CB8AC3E}">
        <p14:creationId xmlns:p14="http://schemas.microsoft.com/office/powerpoint/2010/main" val="42259630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42ED80B2-7EAE-8B42-962A-6E9A70E9D0CB}"/>
              </a:ext>
            </a:extLst>
          </p:cNvPr>
          <p:cNvSpPr>
            <a:spLocks noGrp="1" noChangeArrowheads="1"/>
          </p:cNvSpPr>
          <p:nvPr>
            <p:ph type="title"/>
          </p:nvPr>
        </p:nvSpPr>
        <p:spPr/>
        <p:txBody>
          <a:bodyPr/>
          <a:lstStyle/>
          <a:p>
            <a:pPr eaLnBrk="1" hangingPunct="1">
              <a:defRPr/>
            </a:pPr>
            <a:r>
              <a:rPr lang="en-NZ" dirty="0">
                <a:cs typeface="+mj-cs"/>
              </a:rPr>
              <a:t>Normal distribution</a:t>
            </a:r>
            <a:endParaRPr lang="en-GB" dirty="0">
              <a:cs typeface="+mj-cs"/>
            </a:endParaRPr>
          </a:p>
        </p:txBody>
      </p:sp>
      <p:sp>
        <p:nvSpPr>
          <p:cNvPr id="19458" name="Rectangle 3">
            <a:extLst>
              <a:ext uri="{FF2B5EF4-FFF2-40B4-BE49-F238E27FC236}">
                <a16:creationId xmlns:a16="http://schemas.microsoft.com/office/drawing/2014/main" id="{21AD32B2-6752-A643-8562-4DA3A642BF09}"/>
              </a:ext>
            </a:extLst>
          </p:cNvPr>
          <p:cNvSpPr>
            <a:spLocks noGrp="1" noChangeArrowheads="1"/>
          </p:cNvSpPr>
          <p:nvPr>
            <p:ph type="body" idx="1"/>
          </p:nvPr>
        </p:nvSpPr>
        <p:spPr/>
        <p:txBody>
          <a:bodyPr/>
          <a:lstStyle/>
          <a:p>
            <a:pPr eaLnBrk="1" hangingPunct="1"/>
            <a:r>
              <a:rPr lang="en-US" altLang="en-CN" sz="2400" dirty="0"/>
              <a:t>S</a:t>
            </a:r>
            <a:r>
              <a:rPr lang="en-NZ" altLang="en-CN" sz="2400" dirty="0" err="1"/>
              <a:t>ymmetric</a:t>
            </a:r>
            <a:r>
              <a:rPr lang="en-NZ" altLang="en-CN" sz="2400" dirty="0"/>
              <a:t>, continuous, unimodal, unbounded</a:t>
            </a:r>
          </a:p>
          <a:p>
            <a:pPr eaLnBrk="1" hangingPunct="1"/>
            <a:r>
              <a:rPr lang="en-US" altLang="en-CN" sz="2400" dirty="0"/>
              <a:t>U</a:t>
            </a:r>
            <a:r>
              <a:rPr lang="en-NZ" altLang="en-CN" sz="2400" dirty="0" err="1"/>
              <a:t>sed</a:t>
            </a:r>
            <a:r>
              <a:rPr lang="en-NZ" altLang="en-CN" sz="2400" dirty="0"/>
              <a:t> for:</a:t>
            </a:r>
          </a:p>
          <a:p>
            <a:pPr marL="638175" lvl="2" indent="-342900" eaLnBrk="1" hangingPunct="1">
              <a:buClr>
                <a:schemeClr val="tx2"/>
              </a:buClr>
            </a:pPr>
            <a:r>
              <a:rPr lang="en-GB" altLang="en-CN" sz="2400" dirty="0"/>
              <a:t>continuous variates (usually unbounded)</a:t>
            </a:r>
          </a:p>
          <a:p>
            <a:pPr marL="638175" lvl="2" indent="-342900" eaLnBrk="1" hangingPunct="1">
              <a:buClr>
                <a:schemeClr val="tx2"/>
              </a:buClr>
            </a:pPr>
            <a:r>
              <a:rPr lang="en-US" altLang="en-CN" sz="2400" dirty="0"/>
              <a:t>N</a:t>
            </a:r>
            <a:r>
              <a:rPr lang="en-GB" altLang="en-CN" sz="2400" dirty="0" err="1"/>
              <a:t>umerous</a:t>
            </a:r>
            <a:r>
              <a:rPr lang="en-GB" altLang="en-CN" sz="2400" dirty="0"/>
              <a:t> data (growth, flow rates, mass, </a:t>
            </a:r>
            <a:r>
              <a:rPr lang="en-US" altLang="en-CN" sz="2400" dirty="0"/>
              <a:t>e</a:t>
            </a:r>
            <a:r>
              <a:rPr lang="en-GB" altLang="en-CN" sz="2400" dirty="0" err="1"/>
              <a:t>tc</a:t>
            </a:r>
            <a:r>
              <a:rPr lang="en-GB" altLang="en-CN" sz="2400" dirty="0"/>
              <a:t>)</a:t>
            </a:r>
          </a:p>
          <a:p>
            <a:pPr marL="638175" lvl="2" indent="-342900" eaLnBrk="1" hangingPunct="1">
              <a:buClr>
                <a:schemeClr val="tx2"/>
              </a:buClr>
            </a:pPr>
            <a:endParaRPr lang="en-NZ" altLang="en-CN" sz="2400" dirty="0"/>
          </a:p>
          <a:p>
            <a:pPr eaLnBrk="1" hangingPunct="1"/>
            <a:r>
              <a:rPr lang="en-US" altLang="en-CN" sz="2400" dirty="0"/>
              <a:t>Properties</a:t>
            </a:r>
            <a:r>
              <a:rPr lang="en-NZ" altLang="en-CN" sz="2400" dirty="0"/>
              <a:t>:</a:t>
            </a:r>
          </a:p>
          <a:p>
            <a:pPr lvl="1" eaLnBrk="1" hangingPunct="1"/>
            <a:r>
              <a:rPr lang="en-GB" altLang="en-CN" sz="2400" dirty="0"/>
              <a:t>mean (</a:t>
            </a:r>
            <a:r>
              <a:rPr lang="en-GB" altLang="en-CN" sz="2400" i="1" dirty="0" err="1"/>
              <a:t>μ</a:t>
            </a:r>
            <a:r>
              <a:rPr lang="en-GB" altLang="en-CN" sz="2400" dirty="0"/>
              <a:t>) and variance (σ</a:t>
            </a:r>
            <a:r>
              <a:rPr lang="en-GB" altLang="en-CN" sz="2400" baseline="30000" dirty="0"/>
              <a:t>2</a:t>
            </a:r>
            <a:r>
              <a:rPr lang="en-GB" altLang="en-CN" sz="2400" dirty="0"/>
              <a:t>)</a:t>
            </a:r>
            <a:endParaRPr lang="en-NZ" altLang="en-CN" sz="2400" b="1" dirty="0"/>
          </a:p>
          <a:p>
            <a:pPr lvl="1" eaLnBrk="1" hangingPunct="1"/>
            <a:r>
              <a:rPr lang="en-GB" altLang="en-CN" sz="2400" dirty="0"/>
              <a:t>σ</a:t>
            </a:r>
            <a:r>
              <a:rPr lang="en-GB" altLang="en-CN" sz="2400" baseline="30000" dirty="0"/>
              <a:t>2 </a:t>
            </a:r>
            <a:r>
              <a:rPr lang="en-GB" altLang="en-CN" sz="2400" dirty="0"/>
              <a:t>constant and </a:t>
            </a:r>
            <a:r>
              <a:rPr lang="en-GB" altLang="en-CN" sz="2400" u="sng" dirty="0" err="1"/>
              <a:t>indept</a:t>
            </a:r>
            <a:r>
              <a:rPr lang="en-GB" altLang="en-CN" sz="2400" dirty="0"/>
              <a:t>. </a:t>
            </a:r>
            <a:r>
              <a:rPr lang="en-US" altLang="en-CN" sz="2400" dirty="0"/>
              <a:t>o</a:t>
            </a:r>
            <a:r>
              <a:rPr lang="en-GB" altLang="en-CN" sz="2400" dirty="0"/>
              <a:t>f </a:t>
            </a:r>
            <a:r>
              <a:rPr lang="en-GB" altLang="en-CN" sz="2400" i="1" dirty="0" err="1"/>
              <a:t>μ</a:t>
            </a:r>
            <a:endParaRPr lang="en-GB" altLang="en-CN" sz="2400" dirty="0"/>
          </a:p>
          <a:p>
            <a:pPr lvl="1" eaLnBrk="1" hangingPunct="1"/>
            <a:r>
              <a:rPr lang="en-US" altLang="en-CN" sz="2400" dirty="0"/>
              <a:t>U</a:t>
            </a:r>
            <a:r>
              <a:rPr lang="en-GB" altLang="en-CN" sz="2400" dirty="0" err="1"/>
              <a:t>nbounded</a:t>
            </a:r>
            <a:r>
              <a:rPr lang="en-GB" altLang="en-CN" sz="2400" dirty="0"/>
              <a:t>: (-</a:t>
            </a:r>
            <a:r>
              <a:rPr lang="en-US" altLang="en-CN" sz="2400" dirty="0"/>
              <a:t>∞ </a:t>
            </a:r>
            <a:r>
              <a:rPr lang="en-GB" altLang="en-CN" sz="2400" dirty="0"/>
              <a:t>, </a:t>
            </a:r>
            <a:r>
              <a:rPr lang="en-US" altLang="en-CN" sz="2400" dirty="0"/>
              <a:t>∞</a:t>
            </a:r>
            <a:r>
              <a:rPr lang="en-GB" altLang="en-CN" sz="2400" dirty="0"/>
              <a:t>)</a:t>
            </a:r>
          </a:p>
          <a:p>
            <a:pPr lvl="1" eaLnBrk="1" hangingPunct="1">
              <a:buFont typeface="Wingdings" pitchFamily="2" charset="2"/>
              <a:buNone/>
            </a:pPr>
            <a:r>
              <a:rPr lang="en-GB" altLang="en-CN" sz="2400" dirty="0"/>
              <a:t>	</a:t>
            </a:r>
          </a:p>
        </p:txBody>
      </p:sp>
      <p:pic>
        <p:nvPicPr>
          <p:cNvPr id="19459" name="Picture 4">
            <a:extLst>
              <a:ext uri="{FF2B5EF4-FFF2-40B4-BE49-F238E27FC236}">
                <a16:creationId xmlns:a16="http://schemas.microsoft.com/office/drawing/2014/main" id="{294AD213-DCB4-8248-BCC8-59F04AC752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4163" y="3698875"/>
            <a:ext cx="3527425" cy="315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2">
            <a:extLst>
              <a:ext uri="{FF2B5EF4-FFF2-40B4-BE49-F238E27FC236}">
                <a16:creationId xmlns:a16="http://schemas.microsoft.com/office/drawing/2014/main" id="{FDA479B1-31CD-4C46-9313-F431CBA64604}"/>
              </a:ext>
            </a:extLst>
          </p:cNvPr>
          <p:cNvSpPr>
            <a:spLocks noGrp="1" noChangeArrowheads="1"/>
          </p:cNvSpPr>
          <p:nvPr>
            <p:ph type="title"/>
          </p:nvPr>
        </p:nvSpPr>
        <p:spPr/>
        <p:txBody>
          <a:bodyPr/>
          <a:lstStyle/>
          <a:p>
            <a:pPr eaLnBrk="1" hangingPunct="1">
              <a:defRPr/>
            </a:pPr>
            <a:r>
              <a:rPr lang="en-NZ" b="0" dirty="0">
                <a:cs typeface="+mj-cs"/>
              </a:rPr>
              <a:t>Dispersion test visually</a:t>
            </a:r>
            <a:endParaRPr lang="en-GB" b="0" dirty="0">
              <a:cs typeface="+mj-cs"/>
            </a:endParaRPr>
          </a:p>
        </p:txBody>
      </p:sp>
      <p:sp>
        <p:nvSpPr>
          <p:cNvPr id="260099" name="Rectangle 3">
            <a:extLst>
              <a:ext uri="{FF2B5EF4-FFF2-40B4-BE49-F238E27FC236}">
                <a16:creationId xmlns:a16="http://schemas.microsoft.com/office/drawing/2014/main" id="{98321BF0-FB85-404B-9C38-27868D1A0B6F}"/>
              </a:ext>
            </a:extLst>
          </p:cNvPr>
          <p:cNvSpPr>
            <a:spLocks noGrp="1" noChangeArrowheads="1"/>
          </p:cNvSpPr>
          <p:nvPr>
            <p:ph type="body" idx="1"/>
          </p:nvPr>
        </p:nvSpPr>
        <p:spPr>
          <a:xfrm>
            <a:off x="457200" y="1719263"/>
            <a:ext cx="8229600" cy="4733925"/>
          </a:xfrm>
        </p:spPr>
        <p:txBody>
          <a:bodyPr/>
          <a:lstStyle/>
          <a:p>
            <a:pPr eaLnBrk="1" hangingPunct="1">
              <a:buFont typeface="Wingdings" charset="0"/>
              <a:buChar char="l"/>
              <a:defRPr/>
            </a:pPr>
            <a:r>
              <a:rPr lang="en-GB" sz="2800" dirty="0">
                <a:cs typeface="+mn-cs"/>
              </a:rPr>
              <a:t>We can also check the homogeneity plot</a:t>
            </a:r>
          </a:p>
          <a:p>
            <a:pPr eaLnBrk="1" hangingPunct="1">
              <a:buFont typeface="Wingdings" charset="0"/>
              <a:buChar char="l"/>
              <a:defRPr/>
            </a:pPr>
            <a:endParaRPr lang="en-GB" sz="2800" dirty="0">
              <a:cs typeface="+mn-cs"/>
            </a:endParaRPr>
          </a:p>
          <a:p>
            <a:pPr eaLnBrk="1" hangingPunct="1">
              <a:buFont typeface="Wingdings" charset="0"/>
              <a:buChar char="l"/>
              <a:defRPr/>
            </a:pPr>
            <a:endParaRPr lang="en-GB" sz="2800" dirty="0">
              <a:cs typeface="+mn-cs"/>
            </a:endParaRPr>
          </a:p>
          <a:p>
            <a:pPr eaLnBrk="1" hangingPunct="1">
              <a:buFont typeface="Wingdings" charset="0"/>
              <a:buChar char="l"/>
              <a:defRPr/>
            </a:pPr>
            <a:endParaRPr lang="en-GB" sz="2800" dirty="0">
              <a:cs typeface="+mn-cs"/>
            </a:endParaRPr>
          </a:p>
          <a:p>
            <a:pPr eaLnBrk="1" hangingPunct="1">
              <a:buFont typeface="Wingdings" charset="0"/>
              <a:buChar char="l"/>
              <a:defRPr/>
            </a:pPr>
            <a:endParaRPr lang="en-GB" sz="2800" dirty="0">
              <a:cs typeface="+mn-cs"/>
            </a:endParaRPr>
          </a:p>
          <a:p>
            <a:pPr eaLnBrk="1" hangingPunct="1">
              <a:buFont typeface="Wingdings" charset="0"/>
              <a:buChar char="l"/>
              <a:defRPr/>
            </a:pPr>
            <a:endParaRPr lang="en-GB" sz="2800" dirty="0">
              <a:cs typeface="+mn-cs"/>
            </a:endParaRPr>
          </a:p>
          <a:p>
            <a:pPr eaLnBrk="1" hangingPunct="1">
              <a:buFont typeface="Wingdings" charset="0"/>
              <a:buChar char="l"/>
              <a:defRPr/>
            </a:pPr>
            <a:r>
              <a:rPr lang="en-GB" sz="2800" dirty="0">
                <a:cs typeface="+mn-cs"/>
              </a:rPr>
              <a:t>Here you can see that the average standardised residual is &gt;1 for the one group</a:t>
            </a:r>
          </a:p>
          <a:p>
            <a:pPr eaLnBrk="1" hangingPunct="1">
              <a:buFont typeface="Wingdings" charset="0"/>
              <a:buChar char="l"/>
              <a:defRPr/>
            </a:pPr>
            <a:endParaRPr lang="en-GB" sz="2800" dirty="0">
              <a:cs typeface="+mn-cs"/>
            </a:endParaRPr>
          </a:p>
          <a:p>
            <a:pPr eaLnBrk="1" hangingPunct="1">
              <a:buFont typeface="Wingdings" charset="0"/>
              <a:buChar char="l"/>
              <a:defRPr/>
            </a:pPr>
            <a:endParaRPr lang="en-GB" sz="2800" dirty="0">
              <a:cs typeface="+mn-cs"/>
            </a:endParaRPr>
          </a:p>
          <a:p>
            <a:pPr eaLnBrk="1" hangingPunct="1">
              <a:buFont typeface="Wingdings" charset="0"/>
              <a:buChar char="l"/>
              <a:defRPr/>
            </a:pPr>
            <a:endParaRPr lang="en-GB" sz="2800" dirty="0">
              <a:cs typeface="+mn-cs"/>
            </a:endParaRPr>
          </a:p>
          <a:p>
            <a:pPr eaLnBrk="1" hangingPunct="1">
              <a:buFont typeface="Wingdings" charset="0"/>
              <a:buChar char="l"/>
              <a:defRPr/>
            </a:pPr>
            <a:endParaRPr lang="en-GB" sz="2800" dirty="0">
              <a:cs typeface="+mn-cs"/>
            </a:endParaRPr>
          </a:p>
          <a:p>
            <a:pPr eaLnBrk="1" hangingPunct="1">
              <a:buFont typeface="Wingdings" charset="0"/>
              <a:buChar char="l"/>
              <a:defRPr/>
            </a:pPr>
            <a:endParaRPr lang="en-GB" sz="2800" dirty="0">
              <a:cs typeface="+mn-cs"/>
            </a:endParaRPr>
          </a:p>
          <a:p>
            <a:pPr eaLnBrk="1" hangingPunct="1">
              <a:buFont typeface="Wingdings" charset="0"/>
              <a:buChar char="l"/>
              <a:defRPr/>
            </a:pPr>
            <a:endParaRPr lang="en-NZ" sz="2800" dirty="0">
              <a:cs typeface="+mn-cs"/>
            </a:endParaRPr>
          </a:p>
          <a:p>
            <a:pPr eaLnBrk="1" hangingPunct="1">
              <a:buFont typeface="Wingdings" charset="0"/>
              <a:buChar char="l"/>
              <a:defRPr/>
            </a:pPr>
            <a:endParaRPr lang="en-NZ" sz="2800" dirty="0">
              <a:cs typeface="+mn-cs"/>
            </a:endParaRPr>
          </a:p>
          <a:p>
            <a:pPr eaLnBrk="1" hangingPunct="1">
              <a:buFont typeface="Wingdings" charset="0"/>
              <a:buChar char="l"/>
              <a:defRPr/>
            </a:pPr>
            <a:endParaRPr lang="en-NZ" sz="2800" dirty="0">
              <a:cs typeface="+mn-cs"/>
            </a:endParaRPr>
          </a:p>
        </p:txBody>
      </p:sp>
      <p:pic>
        <p:nvPicPr>
          <p:cNvPr id="3" name="Picture 2">
            <a:extLst>
              <a:ext uri="{FF2B5EF4-FFF2-40B4-BE49-F238E27FC236}">
                <a16:creationId xmlns:a16="http://schemas.microsoft.com/office/drawing/2014/main" id="{74D1822B-551A-E347-A42F-4E0AE5E450FF}"/>
              </a:ext>
            </a:extLst>
          </p:cNvPr>
          <p:cNvPicPr>
            <a:picLocks noChangeAspect="1"/>
          </p:cNvPicPr>
          <p:nvPr/>
        </p:nvPicPr>
        <p:blipFill>
          <a:blip r:embed="rId2"/>
          <a:stretch>
            <a:fillRect/>
          </a:stretch>
        </p:blipFill>
        <p:spPr>
          <a:xfrm>
            <a:off x="4788024" y="2348880"/>
            <a:ext cx="4063869" cy="2586020"/>
          </a:xfrm>
          <a:prstGeom prst="rect">
            <a:avLst/>
          </a:prstGeom>
        </p:spPr>
      </p:pic>
      <p:sp>
        <p:nvSpPr>
          <p:cNvPr id="4" name="Rectangle 3">
            <a:extLst>
              <a:ext uri="{FF2B5EF4-FFF2-40B4-BE49-F238E27FC236}">
                <a16:creationId xmlns:a16="http://schemas.microsoft.com/office/drawing/2014/main" id="{590FF09A-6755-004D-A525-1E1271344460}"/>
              </a:ext>
            </a:extLst>
          </p:cNvPr>
          <p:cNvSpPr/>
          <p:nvPr/>
        </p:nvSpPr>
        <p:spPr>
          <a:xfrm>
            <a:off x="285261" y="2989014"/>
            <a:ext cx="4957911" cy="1077218"/>
          </a:xfrm>
          <a:prstGeom prst="rect">
            <a:avLst/>
          </a:prstGeom>
        </p:spPr>
        <p:txBody>
          <a:bodyPr wrap="square">
            <a:spAutoFit/>
          </a:bodyPr>
          <a:lstStyle/>
          <a:p>
            <a:r>
              <a:rPr lang="en-CN" sz="1600" dirty="0">
                <a:solidFill>
                  <a:srgbClr val="011893"/>
                </a:solidFill>
              </a:rPr>
              <a:t>resids &lt;- resid(mod1, type='pearson')</a:t>
            </a:r>
          </a:p>
          <a:p>
            <a:r>
              <a:rPr lang="en-CN" sz="1600" dirty="0">
                <a:solidFill>
                  <a:srgbClr val="011893"/>
                </a:solidFill>
              </a:rPr>
              <a:t>fitted &lt;- fitted(mod1)</a:t>
            </a:r>
          </a:p>
          <a:p>
            <a:r>
              <a:rPr lang="en-CN" sz="1600" dirty="0">
                <a:solidFill>
                  <a:srgbClr val="011893"/>
                </a:solidFill>
              </a:rPr>
              <a:t>plot(sqrt(abs(resids))~ fitted) </a:t>
            </a:r>
          </a:p>
          <a:p>
            <a:r>
              <a:rPr lang="en-CN" sz="1600" dirty="0">
                <a:solidFill>
                  <a:srgbClr val="011893"/>
                </a:solidFill>
              </a:rPr>
              <a:t>lines(lowess(sqrt(abs(resids))~fitted), col='red')</a:t>
            </a:r>
          </a:p>
        </p:txBody>
      </p:sp>
    </p:spTree>
    <p:extLst>
      <p:ext uri="{BB962C8B-B14F-4D97-AF65-F5344CB8AC3E}">
        <p14:creationId xmlns:p14="http://schemas.microsoft.com/office/powerpoint/2010/main" val="233108243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2">
            <a:extLst>
              <a:ext uri="{FF2B5EF4-FFF2-40B4-BE49-F238E27FC236}">
                <a16:creationId xmlns:a16="http://schemas.microsoft.com/office/drawing/2014/main" id="{FDA479B1-31CD-4C46-9313-F431CBA64604}"/>
              </a:ext>
            </a:extLst>
          </p:cNvPr>
          <p:cNvSpPr>
            <a:spLocks noGrp="1" noChangeArrowheads="1"/>
          </p:cNvSpPr>
          <p:nvPr>
            <p:ph type="title"/>
          </p:nvPr>
        </p:nvSpPr>
        <p:spPr>
          <a:xfrm>
            <a:off x="457200" y="260648"/>
            <a:ext cx="7543800" cy="1295400"/>
          </a:xfrm>
        </p:spPr>
        <p:txBody>
          <a:bodyPr/>
          <a:lstStyle/>
          <a:p>
            <a:pPr eaLnBrk="1" hangingPunct="1">
              <a:defRPr/>
            </a:pPr>
            <a:r>
              <a:rPr lang="en-NZ" b="0" dirty="0">
                <a:cs typeface="+mj-cs"/>
              </a:rPr>
              <a:t>Dealing with dispersion problems</a:t>
            </a:r>
            <a:endParaRPr lang="en-GB" b="0" dirty="0">
              <a:cs typeface="+mj-cs"/>
            </a:endParaRPr>
          </a:p>
        </p:txBody>
      </p:sp>
      <p:sp>
        <p:nvSpPr>
          <p:cNvPr id="260099" name="Rectangle 3">
            <a:extLst>
              <a:ext uri="{FF2B5EF4-FFF2-40B4-BE49-F238E27FC236}">
                <a16:creationId xmlns:a16="http://schemas.microsoft.com/office/drawing/2014/main" id="{98321BF0-FB85-404B-9C38-27868D1A0B6F}"/>
              </a:ext>
            </a:extLst>
          </p:cNvPr>
          <p:cNvSpPr>
            <a:spLocks noGrp="1" noChangeArrowheads="1"/>
          </p:cNvSpPr>
          <p:nvPr>
            <p:ph type="body" idx="1"/>
          </p:nvPr>
        </p:nvSpPr>
        <p:spPr>
          <a:xfrm>
            <a:off x="457200" y="1844824"/>
            <a:ext cx="8507288" cy="4248324"/>
          </a:xfrm>
        </p:spPr>
        <p:txBody>
          <a:bodyPr/>
          <a:lstStyle/>
          <a:p>
            <a:pPr eaLnBrk="1" hangingPunct="1">
              <a:buFont typeface="Wingdings" charset="0"/>
              <a:buChar char="l"/>
              <a:defRPr/>
            </a:pPr>
            <a:r>
              <a:rPr lang="en-GB" sz="2800" dirty="0"/>
              <a:t>1. Use Quasi distributions (hatchet fix)</a:t>
            </a:r>
          </a:p>
          <a:p>
            <a:pPr lvl="1" eaLnBrk="1" hangingPunct="1">
              <a:buFont typeface="Wingdings" charset="0"/>
              <a:buChar char="l"/>
              <a:defRPr/>
            </a:pPr>
            <a:r>
              <a:rPr lang="en-GB" dirty="0" err="1"/>
              <a:t>Quasipoisson</a:t>
            </a:r>
            <a:r>
              <a:rPr lang="en-GB" dirty="0"/>
              <a:t> and Quasibinomial </a:t>
            </a:r>
          </a:p>
          <a:p>
            <a:pPr lvl="1" eaLnBrk="1" hangingPunct="1">
              <a:buFont typeface="Wingdings" charset="0"/>
              <a:buChar char="l"/>
              <a:defRPr/>
            </a:pPr>
            <a:r>
              <a:rPr lang="en-GB" dirty="0">
                <a:solidFill>
                  <a:srgbClr val="FF0000"/>
                </a:solidFill>
              </a:rPr>
              <a:t>[these don’t generate real likelihoods]</a:t>
            </a:r>
          </a:p>
          <a:p>
            <a:pPr eaLnBrk="1" hangingPunct="1">
              <a:buFont typeface="Wingdings" charset="0"/>
              <a:buChar char="l"/>
              <a:defRPr/>
            </a:pPr>
            <a:endParaRPr lang="en-GB" sz="1000" dirty="0"/>
          </a:p>
          <a:p>
            <a:pPr eaLnBrk="1" hangingPunct="1">
              <a:buFont typeface="Wingdings" charset="0"/>
              <a:buChar char="l"/>
              <a:defRPr/>
            </a:pPr>
            <a:r>
              <a:rPr lang="en-GB" sz="2800" dirty="0"/>
              <a:t>2. Try alternative proper distributions [likelihoods]</a:t>
            </a:r>
          </a:p>
          <a:p>
            <a:pPr lvl="1" eaLnBrk="1" hangingPunct="1">
              <a:buFont typeface="Wingdings" charset="0"/>
              <a:buChar char="l"/>
              <a:defRPr/>
            </a:pPr>
            <a:r>
              <a:rPr lang="en-GB" dirty="0"/>
              <a:t>Think more about the properties of the model?</a:t>
            </a:r>
          </a:p>
          <a:p>
            <a:pPr lvl="1" eaLnBrk="1" hangingPunct="1">
              <a:buFont typeface="Wingdings" charset="0"/>
              <a:buChar char="l"/>
              <a:defRPr/>
            </a:pPr>
            <a:r>
              <a:rPr lang="en-GB" u="sng" dirty="0"/>
              <a:t>Pure variance inflation</a:t>
            </a:r>
            <a:r>
              <a:rPr lang="en-GB" dirty="0"/>
              <a:t>: Generalised Poisson models, Negative binomial models;   GLMMs with observation level random effects</a:t>
            </a:r>
          </a:p>
          <a:p>
            <a:pPr lvl="1" eaLnBrk="1" hangingPunct="1">
              <a:buFont typeface="Wingdings" charset="0"/>
              <a:buChar char="l"/>
              <a:defRPr/>
            </a:pPr>
            <a:r>
              <a:rPr lang="en-GB" u="sng" dirty="0"/>
              <a:t>Mixed process distributions</a:t>
            </a:r>
            <a:r>
              <a:rPr lang="en-GB" dirty="0"/>
              <a:t>: zero-inflation models; hurdle models</a:t>
            </a:r>
          </a:p>
        </p:txBody>
      </p:sp>
    </p:spTree>
    <p:extLst>
      <p:ext uri="{BB962C8B-B14F-4D97-AF65-F5344CB8AC3E}">
        <p14:creationId xmlns:p14="http://schemas.microsoft.com/office/powerpoint/2010/main" val="159382053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Rectangle 2">
            <a:extLst>
              <a:ext uri="{FF2B5EF4-FFF2-40B4-BE49-F238E27FC236}">
                <a16:creationId xmlns:a16="http://schemas.microsoft.com/office/drawing/2014/main" id="{6118540A-B54B-8349-934A-A98C0EB965C9}"/>
              </a:ext>
            </a:extLst>
          </p:cNvPr>
          <p:cNvSpPr>
            <a:spLocks noGrp="1" noChangeArrowheads="1"/>
          </p:cNvSpPr>
          <p:nvPr>
            <p:ph type="title"/>
          </p:nvPr>
        </p:nvSpPr>
        <p:spPr/>
        <p:txBody>
          <a:bodyPr/>
          <a:lstStyle/>
          <a:p>
            <a:pPr eaLnBrk="1" hangingPunct="1">
              <a:defRPr/>
            </a:pPr>
            <a:r>
              <a:rPr lang="en-NZ" dirty="0"/>
              <a:t>Quasi-likelihood</a:t>
            </a:r>
            <a:endParaRPr lang="en-GB" dirty="0">
              <a:cs typeface="+mj-cs"/>
            </a:endParaRPr>
          </a:p>
        </p:txBody>
      </p:sp>
      <p:sp>
        <p:nvSpPr>
          <p:cNvPr id="63490" name="Rectangle 3">
            <a:extLst>
              <a:ext uri="{FF2B5EF4-FFF2-40B4-BE49-F238E27FC236}">
                <a16:creationId xmlns:a16="http://schemas.microsoft.com/office/drawing/2014/main" id="{EA3BA5BF-DF50-A84B-9A09-2A3B59D8CCDF}"/>
              </a:ext>
            </a:extLst>
          </p:cNvPr>
          <p:cNvSpPr>
            <a:spLocks noGrp="1" noChangeArrowheads="1"/>
          </p:cNvSpPr>
          <p:nvPr>
            <p:ph type="body" idx="1"/>
          </p:nvPr>
        </p:nvSpPr>
        <p:spPr>
          <a:xfrm>
            <a:off x="457200" y="1719263"/>
            <a:ext cx="8435975" cy="4733925"/>
          </a:xfrm>
        </p:spPr>
        <p:txBody>
          <a:bodyPr/>
          <a:lstStyle/>
          <a:p>
            <a:pPr eaLnBrk="1" hangingPunct="1"/>
            <a:r>
              <a:rPr lang="en-NZ" altLang="en-CN" sz="2400" b="1" dirty="0"/>
              <a:t>Solution: </a:t>
            </a:r>
            <a:r>
              <a:rPr lang="en-NZ" altLang="en-CN" sz="2400" dirty="0"/>
              <a:t>allow the variance to have a multiplicative dispersion factor, </a:t>
            </a:r>
            <a:r>
              <a:rPr lang="en-NZ" altLang="en-CN" sz="2400" dirty="0" err="1"/>
              <a:t>ϕ</a:t>
            </a:r>
            <a:endParaRPr lang="en-NZ" altLang="en-CN" sz="2400" dirty="0"/>
          </a:p>
          <a:p>
            <a:pPr eaLnBrk="1" hangingPunct="1"/>
            <a:endParaRPr lang="en-NZ" altLang="en-CN" sz="1000" dirty="0"/>
          </a:p>
          <a:p>
            <a:pPr eaLnBrk="1" hangingPunct="1">
              <a:buFont typeface="Wingdings" pitchFamily="2" charset="2"/>
              <a:buNone/>
            </a:pPr>
            <a:r>
              <a:rPr lang="en-NZ" altLang="en-CN" sz="2400" dirty="0"/>
              <a:t>1. Binomial: Var(y) = </a:t>
            </a:r>
            <a:r>
              <a:rPr lang="en-NZ" altLang="en-CN" sz="2400" dirty="0" err="1"/>
              <a:t>ϕμ</a:t>
            </a:r>
            <a:r>
              <a:rPr lang="en-NZ" altLang="en-CN" sz="2400" dirty="0"/>
              <a:t>(1-μ)</a:t>
            </a:r>
          </a:p>
          <a:p>
            <a:pPr eaLnBrk="1" hangingPunct="1">
              <a:buFont typeface="Wingdings" pitchFamily="2" charset="2"/>
              <a:buNone/>
            </a:pPr>
            <a:r>
              <a:rPr lang="en-NZ" altLang="en-CN" sz="2400" dirty="0"/>
              <a:t>2. Poisson: Var(y) = </a:t>
            </a:r>
            <a:r>
              <a:rPr lang="en-NZ" altLang="en-CN" sz="2400" dirty="0" err="1"/>
              <a:t>ϕμ</a:t>
            </a:r>
            <a:endParaRPr lang="en-NZ" altLang="en-CN" sz="2400" dirty="0"/>
          </a:p>
          <a:p>
            <a:pPr eaLnBrk="1" hangingPunct="1">
              <a:buFont typeface="Wingdings" pitchFamily="2" charset="2"/>
              <a:buNone/>
            </a:pPr>
            <a:endParaRPr lang="en-NZ" altLang="en-CN" sz="1000" dirty="0"/>
          </a:p>
          <a:p>
            <a:pPr eaLnBrk="1" hangingPunct="1"/>
            <a:r>
              <a:rPr lang="en-NZ" altLang="en-CN" sz="2400" dirty="0"/>
              <a:t>Models fit using maximum-likelihood approach &amp; parameter estimates don</a:t>
            </a:r>
            <a:r>
              <a:rPr lang="fr-FR" altLang="en-US" sz="2400" dirty="0"/>
              <a:t>’</a:t>
            </a:r>
            <a:r>
              <a:rPr lang="en-NZ" altLang="ja-JP" sz="2400" dirty="0"/>
              <a:t>t change; residual errors are </a:t>
            </a:r>
            <a:r>
              <a:rPr lang="en-NZ" altLang="ja-JP" sz="2400" dirty="0" err="1"/>
              <a:t>posthoc</a:t>
            </a:r>
            <a:r>
              <a:rPr lang="en-NZ" altLang="ja-JP" sz="2400" dirty="0"/>
              <a:t> rescaled</a:t>
            </a:r>
          </a:p>
          <a:p>
            <a:pPr eaLnBrk="1" hangingPunct="1"/>
            <a:endParaRPr lang="en-NZ" altLang="ja-JP" sz="1000" dirty="0"/>
          </a:p>
          <a:p>
            <a:pPr eaLnBrk="1" hangingPunct="1"/>
            <a:r>
              <a:rPr lang="en-GB" altLang="en-CN" sz="2400" dirty="0"/>
              <a:t>In R, we specify quasi likelihood in the family command, e.g., </a:t>
            </a:r>
            <a:r>
              <a:rPr lang="en-GB" altLang="en-CN" sz="2400" dirty="0">
                <a:latin typeface="Courier New" panose="02070309020205020404" pitchFamily="49" charset="0"/>
              </a:rPr>
              <a:t>family=</a:t>
            </a:r>
            <a:r>
              <a:rPr lang="en-GB" altLang="en-CN" sz="2400" dirty="0" err="1">
                <a:latin typeface="Courier New" panose="02070309020205020404" pitchFamily="49" charset="0"/>
              </a:rPr>
              <a:t>quasipoisson</a:t>
            </a:r>
            <a:r>
              <a:rPr lang="en-GB" altLang="en-CN" sz="2400" dirty="0"/>
              <a:t> and then when we conduct the analysis of deviance using an F ratio instead of </a:t>
            </a:r>
            <a:r>
              <a:rPr lang="en-GB" altLang="en-CN" sz="2400" dirty="0">
                <a:sym typeface="Symbol" pitchFamily="2" charset="2"/>
              </a:rPr>
              <a:t></a:t>
            </a:r>
            <a:r>
              <a:rPr lang="en-GB" altLang="en-CN" sz="2400" baseline="30000" dirty="0"/>
              <a:t>2</a:t>
            </a:r>
            <a:r>
              <a:rPr lang="en-GB" altLang="en-CN" sz="2400" dirty="0"/>
              <a:t> .</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a:extLst>
              <a:ext uri="{FF2B5EF4-FFF2-40B4-BE49-F238E27FC236}">
                <a16:creationId xmlns:a16="http://schemas.microsoft.com/office/drawing/2014/main" id="{1720BE98-4091-6B4E-9782-E6494AA948D5}"/>
              </a:ext>
            </a:extLst>
          </p:cNvPr>
          <p:cNvSpPr>
            <a:spLocks noGrp="1" noChangeArrowheads="1"/>
          </p:cNvSpPr>
          <p:nvPr>
            <p:ph type="title"/>
          </p:nvPr>
        </p:nvSpPr>
        <p:spPr/>
        <p:txBody>
          <a:bodyPr/>
          <a:lstStyle/>
          <a:p>
            <a:pPr eaLnBrk="1" hangingPunct="1">
              <a:defRPr/>
            </a:pPr>
            <a:r>
              <a:rPr lang="en-NZ" dirty="0">
                <a:cs typeface="+mj-cs"/>
              </a:rPr>
              <a:t>Negative binomial</a:t>
            </a:r>
            <a:endParaRPr lang="en-GB" dirty="0">
              <a:cs typeface="+mj-cs"/>
            </a:endParaRPr>
          </a:p>
        </p:txBody>
      </p:sp>
      <mc:AlternateContent xmlns:mc="http://schemas.openxmlformats.org/markup-compatibility/2006" xmlns:a14="http://schemas.microsoft.com/office/drawing/2010/main">
        <mc:Choice Requires="a14">
          <p:sp>
            <p:nvSpPr>
              <p:cNvPr id="64514" name="Rectangle 3">
                <a:extLst>
                  <a:ext uri="{FF2B5EF4-FFF2-40B4-BE49-F238E27FC236}">
                    <a16:creationId xmlns:a16="http://schemas.microsoft.com/office/drawing/2014/main" id="{8D8C20BD-72FA-0E4D-A999-14AD35F180DC}"/>
                  </a:ext>
                </a:extLst>
              </p:cNvPr>
              <p:cNvSpPr>
                <a:spLocks noGrp="1" noChangeArrowheads="1"/>
              </p:cNvSpPr>
              <p:nvPr>
                <p:ph type="body" idx="1"/>
              </p:nvPr>
            </p:nvSpPr>
            <p:spPr>
              <a:xfrm>
                <a:off x="457200" y="1700808"/>
                <a:ext cx="8229600" cy="4602162"/>
              </a:xfrm>
            </p:spPr>
            <p:txBody>
              <a:bodyPr/>
              <a:lstStyle/>
              <a:p>
                <a:pPr eaLnBrk="1" hangingPunct="1"/>
                <a:r>
                  <a:rPr lang="en-NZ" altLang="en-CN" sz="2400" dirty="0"/>
                  <a:t>Recommended for overdispersion</a:t>
                </a:r>
              </a:p>
              <a:p>
                <a:pPr eaLnBrk="1" hangingPunct="1"/>
                <a:r>
                  <a:rPr lang="en-NZ" altLang="en-CN" sz="2400" dirty="0"/>
                  <a:t>Recall that in a Poisson model, var = mean.</a:t>
                </a:r>
              </a:p>
              <a:p>
                <a:pPr eaLnBrk="1" hangingPunct="1"/>
                <a:r>
                  <a:rPr lang="en-NZ" altLang="en-CN" sz="2400" dirty="0"/>
                  <a:t>This seriously constrains the shape of the distribution</a:t>
                </a:r>
              </a:p>
              <a:p>
                <a:pPr eaLnBrk="1" hangingPunct="1"/>
                <a:endParaRPr lang="en-NZ" altLang="en-CN" sz="1000" dirty="0"/>
              </a:p>
              <a:p>
                <a:pPr eaLnBrk="1" hangingPunct="1"/>
                <a:r>
                  <a:rPr lang="en-NZ" altLang="en-CN" sz="2400" dirty="0"/>
                  <a:t>NB is a compound distribution that allows the value of lambda (and thus the </a:t>
                </a:r>
                <a:r>
                  <a:rPr lang="en-NZ" altLang="en-CN" sz="2400" dirty="0" err="1"/>
                  <a:t>poisson</a:t>
                </a:r>
                <a:r>
                  <a:rPr lang="en-NZ" altLang="en-CN" sz="2400" dirty="0"/>
                  <a:t> rate model) to change according to a gamma distribution</a:t>
                </a:r>
              </a:p>
              <a:p>
                <a:pPr eaLnBrk="1" hangingPunct="1"/>
                <a:endParaRPr lang="en-NZ" altLang="en-CN" sz="2400" dirty="0"/>
              </a:p>
              <a:p>
                <a:pPr eaLnBrk="1" hangingPunct="1"/>
                <a:endParaRPr lang="en-NZ" altLang="en-CN" sz="1400" dirty="0"/>
              </a:p>
              <a:p>
                <a:pPr eaLnBrk="1" hangingPunct="1"/>
                <a:endParaRPr lang="en-NZ" altLang="en-CN" sz="2400" dirty="0"/>
              </a:p>
              <a:p>
                <a:pPr eaLnBrk="1" hangingPunct="1"/>
                <a:r>
                  <a:rPr lang="en-NZ" altLang="en-CN" sz="2400" dirty="0"/>
                  <a:t>This model allows the variance estimate to be independent of the mean, with form: </a:t>
                </a:r>
                <a14:m>
                  <m:oMath xmlns:m="http://schemas.openxmlformats.org/officeDocument/2006/math">
                    <m:r>
                      <a:rPr lang="en-CN" i="1">
                        <a:latin typeface="Cambria Math" panose="02040503050406030204" pitchFamily="18" charset="0"/>
                      </a:rPr>
                      <m:t>𝜎</m:t>
                    </m:r>
                    <m:r>
                      <a:rPr lang="en-US" b="0" i="1" baseline="30000" smtClean="0">
                        <a:latin typeface="Cambria Math" panose="02040503050406030204" pitchFamily="18" charset="0"/>
                      </a:rPr>
                      <m:t>2</m:t>
                    </m:r>
                  </m:oMath>
                </a14:m>
                <a:r>
                  <a:rPr lang="en-NZ" altLang="en-CN" sz="2400" dirty="0"/>
                  <a:t> = </a:t>
                </a:r>
                <a14:m>
                  <m:oMath xmlns:m="http://schemas.openxmlformats.org/officeDocument/2006/math">
                    <m:r>
                      <a:rPr lang="en-CN" i="1">
                        <a:latin typeface="Cambria Math" panose="02040503050406030204" pitchFamily="18" charset="0"/>
                      </a:rPr>
                      <m:t>𝜇</m:t>
                    </m:r>
                  </m:oMath>
                </a14:m>
                <a:r>
                  <a:rPr lang="en-CN" sz="2400" dirty="0">
                    <a:effectLst/>
                  </a:rPr>
                  <a:t> + </a:t>
                </a:r>
                <a14:m>
                  <m:oMath xmlns:m="http://schemas.openxmlformats.org/officeDocument/2006/math">
                    <m:r>
                      <a:rPr lang="en-CN" i="1">
                        <a:latin typeface="Cambria Math" panose="02040503050406030204" pitchFamily="18" charset="0"/>
                      </a:rPr>
                      <m:t>𝜇</m:t>
                    </m:r>
                    <m:r>
                      <a:rPr lang="en-US" b="0" i="1" baseline="30000" smtClean="0">
                        <a:latin typeface="Cambria Math" panose="02040503050406030204" pitchFamily="18" charset="0"/>
                      </a:rPr>
                      <m:t>2</m:t>
                    </m:r>
                    <m:r>
                      <a:rPr lang="en-US" b="0" i="1" smtClean="0">
                        <a:latin typeface="Cambria Math" panose="02040503050406030204" pitchFamily="18" charset="0"/>
                      </a:rPr>
                      <m:t>/</m:t>
                    </m:r>
                    <m:r>
                      <a:rPr lang="en-US" b="0" i="1" smtClean="0">
                        <a:latin typeface="Cambria Math" panose="02040503050406030204" pitchFamily="18" charset="0"/>
                      </a:rPr>
                      <m:t>𝑘</m:t>
                    </m:r>
                  </m:oMath>
                </a14:m>
                <a:r>
                  <a:rPr lang="en-CN" sz="2400" dirty="0">
                    <a:effectLst/>
                  </a:rPr>
                  <a:t> </a:t>
                </a:r>
                <a:endParaRPr lang="en-NZ" altLang="en-CN" sz="2400" dirty="0"/>
              </a:p>
            </p:txBody>
          </p:sp>
        </mc:Choice>
        <mc:Fallback xmlns="">
          <p:sp>
            <p:nvSpPr>
              <p:cNvPr id="64514" name="Rectangle 3">
                <a:extLst>
                  <a:ext uri="{FF2B5EF4-FFF2-40B4-BE49-F238E27FC236}">
                    <a16:creationId xmlns:a16="http://schemas.microsoft.com/office/drawing/2014/main" id="{8D8C20BD-72FA-0E4D-A999-14AD35F180DC}"/>
                  </a:ext>
                </a:extLst>
              </p:cNvPr>
              <p:cNvSpPr>
                <a:spLocks noGrp="1" noRot="1" noChangeAspect="1" noMove="1" noResize="1" noEditPoints="1" noAdjustHandles="1" noChangeArrowheads="1" noChangeShapeType="1" noTextEdit="1"/>
              </p:cNvSpPr>
              <p:nvPr>
                <p:ph type="body" idx="1"/>
              </p:nvPr>
            </p:nvSpPr>
            <p:spPr>
              <a:xfrm>
                <a:off x="457200" y="1700808"/>
                <a:ext cx="8229600" cy="4602162"/>
              </a:xfrm>
              <a:blipFill>
                <a:blip r:embed="rId2"/>
                <a:stretch>
                  <a:fillRect l="-463" t="-824" b="-4945"/>
                </a:stretch>
              </a:blipFill>
            </p:spPr>
            <p:txBody>
              <a:bodyPr/>
              <a:lstStyle/>
              <a:p>
                <a:r>
                  <a:rPr lang="en-CN">
                    <a:noFill/>
                  </a:rPr>
                  <a:t> </a:t>
                </a:r>
              </a:p>
            </p:txBody>
          </p:sp>
        </mc:Fallback>
      </mc:AlternateContent>
      <p:pic>
        <p:nvPicPr>
          <p:cNvPr id="3" name="Picture 2">
            <a:extLst>
              <a:ext uri="{FF2B5EF4-FFF2-40B4-BE49-F238E27FC236}">
                <a16:creationId xmlns:a16="http://schemas.microsoft.com/office/drawing/2014/main" id="{5D767E71-5224-BE4C-8152-501187D7A515}"/>
              </a:ext>
            </a:extLst>
          </p:cNvPr>
          <p:cNvPicPr>
            <a:picLocks noChangeAspect="1"/>
          </p:cNvPicPr>
          <p:nvPr/>
        </p:nvPicPr>
        <p:blipFill>
          <a:blip r:embed="rId3"/>
          <a:stretch>
            <a:fillRect/>
          </a:stretch>
        </p:blipFill>
        <p:spPr>
          <a:xfrm>
            <a:off x="633581" y="4467249"/>
            <a:ext cx="7367419" cy="1086222"/>
          </a:xfrm>
          <a:prstGeom prst="rect">
            <a:avLst/>
          </a:prstGeom>
        </p:spPr>
      </p:pic>
    </p:spTree>
    <p:extLst>
      <p:ext uri="{BB962C8B-B14F-4D97-AF65-F5344CB8AC3E}">
        <p14:creationId xmlns:p14="http://schemas.microsoft.com/office/powerpoint/2010/main" val="396388008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a:extLst>
              <a:ext uri="{FF2B5EF4-FFF2-40B4-BE49-F238E27FC236}">
                <a16:creationId xmlns:a16="http://schemas.microsoft.com/office/drawing/2014/main" id="{1720BE98-4091-6B4E-9782-E6494AA948D5}"/>
              </a:ext>
            </a:extLst>
          </p:cNvPr>
          <p:cNvSpPr>
            <a:spLocks noGrp="1" noChangeArrowheads="1"/>
          </p:cNvSpPr>
          <p:nvPr>
            <p:ph type="title"/>
          </p:nvPr>
        </p:nvSpPr>
        <p:spPr/>
        <p:txBody>
          <a:bodyPr/>
          <a:lstStyle/>
          <a:p>
            <a:pPr eaLnBrk="1" hangingPunct="1">
              <a:defRPr/>
            </a:pPr>
            <a:r>
              <a:rPr lang="en-NZ" dirty="0">
                <a:cs typeface="+mj-cs"/>
              </a:rPr>
              <a:t>Conway-Maxwell Poisson</a:t>
            </a:r>
            <a:endParaRPr lang="en-GB" dirty="0">
              <a:cs typeface="+mj-cs"/>
            </a:endParaRPr>
          </a:p>
        </p:txBody>
      </p:sp>
      <mc:AlternateContent xmlns:mc="http://schemas.openxmlformats.org/markup-compatibility/2006" xmlns:a14="http://schemas.microsoft.com/office/drawing/2010/main">
        <mc:Choice Requires="a14">
          <p:sp>
            <p:nvSpPr>
              <p:cNvPr id="64514" name="Rectangle 3">
                <a:extLst>
                  <a:ext uri="{FF2B5EF4-FFF2-40B4-BE49-F238E27FC236}">
                    <a16:creationId xmlns:a16="http://schemas.microsoft.com/office/drawing/2014/main" id="{8D8C20BD-72FA-0E4D-A999-14AD35F180DC}"/>
                  </a:ext>
                </a:extLst>
              </p:cNvPr>
              <p:cNvSpPr>
                <a:spLocks noGrp="1" noChangeArrowheads="1"/>
              </p:cNvSpPr>
              <p:nvPr>
                <p:ph type="body" idx="1"/>
              </p:nvPr>
            </p:nvSpPr>
            <p:spPr>
              <a:xfrm>
                <a:off x="457200" y="2133600"/>
                <a:ext cx="8229600" cy="4602162"/>
              </a:xfrm>
            </p:spPr>
            <p:txBody>
              <a:bodyPr/>
              <a:lstStyle/>
              <a:p>
                <a:pPr eaLnBrk="1" hangingPunct="1"/>
                <a:r>
                  <a:rPr lang="en-NZ" altLang="en-CN" sz="2400" dirty="0"/>
                  <a:t>CMP distribution recommended for under-dispersion</a:t>
                </a:r>
              </a:p>
              <a:p>
                <a:pPr eaLnBrk="1" hangingPunct="1"/>
                <a:r>
                  <a:rPr lang="en-NZ" altLang="en-CN" sz="1400" dirty="0">
                    <a:hlinkClick r:id="rId2"/>
                  </a:rPr>
                  <a:t>https://en.wikipedia.org/wiki/Conway%E2%80%93Maxwell%E2%80%93Poisson_distribution</a:t>
                </a:r>
                <a:endParaRPr lang="en-NZ" altLang="en-CN" sz="1400" dirty="0"/>
              </a:p>
              <a:p>
                <a:pPr eaLnBrk="1" hangingPunct="1"/>
                <a:endParaRPr lang="en-NZ" altLang="en-CN" sz="2400" dirty="0"/>
              </a:p>
              <a:p>
                <a:pPr eaLnBrk="1" hangingPunct="1"/>
                <a:r>
                  <a:rPr lang="en-NZ" altLang="en-CN" sz="2400" dirty="0"/>
                  <a:t>Poisson pdf: </a:t>
                </a:r>
              </a:p>
              <a:p>
                <a:pPr marL="0" indent="0" eaLnBrk="1" hangingPunct="1">
                  <a:buNone/>
                </a:pPr>
                <a:endParaRPr lang="en-GB" altLang="en-CN" sz="2400" dirty="0"/>
              </a:p>
              <a:p>
                <a:pPr eaLnBrk="1" hangingPunct="1"/>
                <a:r>
                  <a:rPr lang="en-GB" altLang="en-CN" sz="2400" dirty="0"/>
                  <a:t>CMP pdf</a:t>
                </a:r>
                <a:r>
                  <a:rPr lang="en-GB" altLang="en-CN" sz="2800" dirty="0"/>
                  <a:t>:      </a:t>
                </a:r>
                <a14:m>
                  <m:oMath xmlns:m="http://schemas.openxmlformats.org/officeDocument/2006/math">
                    <m:r>
                      <m:rPr>
                        <m:sty m:val="p"/>
                      </m:rPr>
                      <a:rPr lang="en-CN" sz="2800">
                        <a:latin typeface="Cambria Math" panose="02040503050406030204" pitchFamily="18" charset="0"/>
                      </a:rPr>
                      <m:t>f</m:t>
                    </m:r>
                    <m:d>
                      <m:dPr>
                        <m:ctrlPr>
                          <a:rPr lang="en-CN" sz="2800" i="1">
                            <a:latin typeface="Cambria Math" panose="02040503050406030204" pitchFamily="18" charset="0"/>
                          </a:rPr>
                        </m:ctrlPr>
                      </m:dPr>
                      <m:e>
                        <m:r>
                          <a:rPr lang="en-CN" sz="2800" i="1">
                            <a:latin typeface="Cambria Math" panose="02040503050406030204" pitchFamily="18" charset="0"/>
                          </a:rPr>
                          <m:t>𝑥</m:t>
                        </m:r>
                        <m:r>
                          <a:rPr lang="en-CN" sz="2800" i="1">
                            <a:latin typeface="Cambria Math" panose="02040503050406030204" pitchFamily="18" charset="0"/>
                          </a:rPr>
                          <m:t>,,</m:t>
                        </m:r>
                        <m:r>
                          <a:rPr lang="en-CN" sz="2800" i="1">
                            <a:latin typeface="Cambria Math" panose="02040503050406030204" pitchFamily="18" charset="0"/>
                          </a:rPr>
                          <m:t>𝑣</m:t>
                        </m:r>
                      </m:e>
                    </m:d>
                    <m:r>
                      <a:rPr lang="en-CN" sz="2800" i="1">
                        <a:latin typeface="Cambria Math" panose="02040503050406030204" pitchFamily="18" charset="0"/>
                      </a:rPr>
                      <m:t>= </m:t>
                    </m:r>
                    <m:f>
                      <m:fPr>
                        <m:ctrlPr>
                          <a:rPr lang="en-CN" sz="2800" i="1">
                            <a:latin typeface="Cambria Math" panose="02040503050406030204" pitchFamily="18" charset="0"/>
                          </a:rPr>
                        </m:ctrlPr>
                      </m:fPr>
                      <m:num>
                        <m:sSup>
                          <m:sSupPr>
                            <m:ctrlPr>
                              <a:rPr lang="en-CN" sz="2800" i="1">
                                <a:latin typeface="Cambria Math" panose="02040503050406030204" pitchFamily="18" charset="0"/>
                              </a:rPr>
                            </m:ctrlPr>
                          </m:sSupPr>
                          <m:e>
                            <m:r>
                              <a:rPr lang="en-CN" sz="2800" i="1">
                                <a:latin typeface="Cambria Math" panose="02040503050406030204" pitchFamily="18" charset="0"/>
                                <a:sym typeface="Symbol" pitchFamily="2" charset="2"/>
                              </a:rPr>
                              <m:t></m:t>
                            </m:r>
                          </m:e>
                          <m:sup>
                            <m:r>
                              <a:rPr lang="en-CN" sz="2800" i="1">
                                <a:latin typeface="Cambria Math" panose="02040503050406030204" pitchFamily="18" charset="0"/>
                              </a:rPr>
                              <m:t>𝑥</m:t>
                            </m:r>
                          </m:sup>
                        </m:sSup>
                        <m:r>
                          <a:rPr lang="en-CN" sz="2800" i="1">
                            <a:latin typeface="Cambria Math" panose="02040503050406030204" pitchFamily="18" charset="0"/>
                          </a:rPr>
                          <m:t> </m:t>
                        </m:r>
                      </m:num>
                      <m:den>
                        <m:sSup>
                          <m:sSupPr>
                            <m:ctrlPr>
                              <a:rPr lang="en-CN" sz="2800" i="1">
                                <a:latin typeface="Cambria Math" panose="02040503050406030204" pitchFamily="18" charset="0"/>
                              </a:rPr>
                            </m:ctrlPr>
                          </m:sSupPr>
                          <m:e>
                            <m:d>
                              <m:dPr>
                                <m:ctrlPr>
                                  <a:rPr lang="en-CN" sz="2800" i="1">
                                    <a:latin typeface="Cambria Math" panose="02040503050406030204" pitchFamily="18" charset="0"/>
                                  </a:rPr>
                                </m:ctrlPr>
                              </m:dPr>
                              <m:e>
                                <m:r>
                                  <a:rPr lang="en-CN" sz="2800" i="1">
                                    <a:latin typeface="Cambria Math" panose="02040503050406030204" pitchFamily="18" charset="0"/>
                                  </a:rPr>
                                  <m:t>𝑥</m:t>
                                </m:r>
                                <m:r>
                                  <a:rPr lang="en-CN" sz="2800" i="1">
                                    <a:latin typeface="Cambria Math" panose="02040503050406030204" pitchFamily="18" charset="0"/>
                                  </a:rPr>
                                  <m:t>!</m:t>
                                </m:r>
                              </m:e>
                            </m:d>
                          </m:e>
                          <m:sup>
                            <m:r>
                              <a:rPr lang="en-CN" sz="2800" i="1">
                                <a:latin typeface="Cambria Math" panose="02040503050406030204" pitchFamily="18" charset="0"/>
                              </a:rPr>
                              <m:t>𝑣</m:t>
                            </m:r>
                          </m:sup>
                        </m:sSup>
                      </m:den>
                    </m:f>
                    <m:r>
                      <a:rPr lang="en-CN" sz="2800" i="1">
                        <a:latin typeface="Cambria Math" panose="02040503050406030204" pitchFamily="18" charset="0"/>
                      </a:rPr>
                      <m:t> </m:t>
                    </m:r>
                    <m:f>
                      <m:fPr>
                        <m:ctrlPr>
                          <a:rPr lang="en-CN" sz="2800" i="1">
                            <a:latin typeface="Cambria Math" panose="02040503050406030204" pitchFamily="18" charset="0"/>
                          </a:rPr>
                        </m:ctrlPr>
                      </m:fPr>
                      <m:num>
                        <m:r>
                          <a:rPr lang="en-CN" sz="2800" i="1">
                            <a:latin typeface="Cambria Math" panose="02040503050406030204" pitchFamily="18" charset="0"/>
                          </a:rPr>
                          <m:t>1</m:t>
                        </m:r>
                      </m:num>
                      <m:den>
                        <m:r>
                          <m:rPr>
                            <m:sty m:val="p"/>
                          </m:rPr>
                          <a:rPr lang="en-CN" sz="2800">
                            <a:latin typeface="Cambria Math" panose="02040503050406030204" pitchFamily="18" charset="0"/>
                          </a:rPr>
                          <m:t>Z</m:t>
                        </m:r>
                        <m:d>
                          <m:dPr>
                            <m:ctrlPr>
                              <a:rPr lang="en-CN" sz="2800" i="1">
                                <a:latin typeface="Cambria Math" panose="02040503050406030204" pitchFamily="18" charset="0"/>
                              </a:rPr>
                            </m:ctrlPr>
                          </m:dPr>
                          <m:e>
                            <m:r>
                              <a:rPr lang="en-CN" sz="2800" i="1">
                                <a:latin typeface="Cambria Math" panose="02040503050406030204" pitchFamily="18" charset="0"/>
                                <a:sym typeface="Symbol" pitchFamily="2" charset="2"/>
                              </a:rPr>
                              <m:t></m:t>
                            </m:r>
                            <m:r>
                              <a:rPr lang="en-CN" sz="2800" i="1">
                                <a:latin typeface="Cambria Math" panose="02040503050406030204" pitchFamily="18" charset="0"/>
                              </a:rPr>
                              <m:t>,</m:t>
                            </m:r>
                            <m:r>
                              <a:rPr lang="en-CN" sz="2800" i="1">
                                <a:latin typeface="Cambria Math" panose="02040503050406030204" pitchFamily="18" charset="0"/>
                              </a:rPr>
                              <m:t>𝑣</m:t>
                            </m:r>
                          </m:e>
                        </m:d>
                      </m:den>
                    </m:f>
                    <m:r>
                      <a:rPr lang="en-US" sz="2800" b="0" i="0" smtClean="0">
                        <a:latin typeface="Cambria Math" panose="02040503050406030204" pitchFamily="18" charset="0"/>
                      </a:rPr>
                      <m:t>    </m:t>
                    </m:r>
                  </m:oMath>
                </a14:m>
                <a:endParaRPr lang="en-US" sz="2800" b="0" i="0" dirty="0">
                  <a:latin typeface="Cambria Math" panose="02040503050406030204" pitchFamily="18" charset="0"/>
                </a:endParaRPr>
              </a:p>
              <a:p>
                <a:pPr marL="0" indent="0" eaLnBrk="1" hangingPunct="1">
                  <a:buNone/>
                </a:pPr>
                <a:r>
                  <a:rPr lang="en-US" sz="2400" b="0" dirty="0"/>
                  <a:t>				</a:t>
                </a:r>
                <a14:m>
                  <m:oMath xmlns:m="http://schemas.openxmlformats.org/officeDocument/2006/math">
                    <m:r>
                      <m:rPr>
                        <m:sty m:val="p"/>
                      </m:rPr>
                      <a:rPr lang="en-US" sz="2400" b="0" i="0" smtClean="0">
                        <a:latin typeface="Cambria Math" panose="02040503050406030204" pitchFamily="18" charset="0"/>
                      </a:rPr>
                      <m:t>where</m:t>
                    </m:r>
                    <m:r>
                      <a:rPr lang="en-US" sz="2400" b="0" i="0" smtClean="0">
                        <a:latin typeface="Cambria Math" panose="02040503050406030204" pitchFamily="18" charset="0"/>
                      </a:rPr>
                      <m:t>: </m:t>
                    </m:r>
                    <m:r>
                      <m:rPr>
                        <m:sty m:val="p"/>
                      </m:rPr>
                      <a:rPr lang="en-CN" sz="2400">
                        <a:latin typeface="Cambria Math" panose="02040503050406030204" pitchFamily="18" charset="0"/>
                      </a:rPr>
                      <m:t>Z</m:t>
                    </m:r>
                    <m:d>
                      <m:dPr>
                        <m:ctrlPr>
                          <a:rPr lang="en-CN" sz="2400" i="1">
                            <a:latin typeface="Cambria Math" panose="02040503050406030204" pitchFamily="18" charset="0"/>
                          </a:rPr>
                        </m:ctrlPr>
                      </m:dPr>
                      <m:e>
                        <m:r>
                          <a:rPr lang="en-CN" sz="2400" i="1">
                            <a:latin typeface="Cambria Math" panose="02040503050406030204" pitchFamily="18" charset="0"/>
                            <a:sym typeface="Symbol" pitchFamily="2" charset="2"/>
                          </a:rPr>
                          <m:t></m:t>
                        </m:r>
                        <m:r>
                          <a:rPr lang="en-CN" sz="2400" i="1">
                            <a:latin typeface="Cambria Math" panose="02040503050406030204" pitchFamily="18" charset="0"/>
                          </a:rPr>
                          <m:t>,</m:t>
                        </m:r>
                        <m:r>
                          <a:rPr lang="en-CN" sz="2400" i="1">
                            <a:latin typeface="Cambria Math" panose="02040503050406030204" pitchFamily="18" charset="0"/>
                          </a:rPr>
                          <m:t>𝑣</m:t>
                        </m:r>
                      </m:e>
                    </m:d>
                    <m:r>
                      <a:rPr lang="en-CN" sz="2400" i="1">
                        <a:latin typeface="Cambria Math" panose="02040503050406030204" pitchFamily="18" charset="0"/>
                      </a:rPr>
                      <m:t>= </m:t>
                    </m:r>
                    <m:nary>
                      <m:naryPr>
                        <m:chr m:val="∑"/>
                        <m:limLoc m:val="undOvr"/>
                        <m:ctrlPr>
                          <a:rPr lang="en-CN" sz="2400" i="1">
                            <a:latin typeface="Cambria Math" panose="02040503050406030204" pitchFamily="18" charset="0"/>
                          </a:rPr>
                        </m:ctrlPr>
                      </m:naryPr>
                      <m:sub>
                        <m:r>
                          <a:rPr lang="en-CN" sz="2400" i="1">
                            <a:latin typeface="Cambria Math" panose="02040503050406030204" pitchFamily="18" charset="0"/>
                          </a:rPr>
                          <m:t>𝑗</m:t>
                        </m:r>
                        <m:r>
                          <a:rPr lang="en-CN" sz="2400" i="1">
                            <a:latin typeface="Cambria Math" panose="02040503050406030204" pitchFamily="18" charset="0"/>
                          </a:rPr>
                          <m:t>=0</m:t>
                        </m:r>
                      </m:sub>
                      <m:sup>
                        <m:r>
                          <a:rPr lang="en-CN" sz="2400" i="1">
                            <a:latin typeface="Cambria Math" panose="02040503050406030204" pitchFamily="18" charset="0"/>
                          </a:rPr>
                          <m:t>∞</m:t>
                        </m:r>
                      </m:sup>
                      <m:e>
                        <m:f>
                          <m:fPr>
                            <m:ctrlPr>
                              <a:rPr lang="en-CN" sz="2400" i="1">
                                <a:latin typeface="Cambria Math" panose="02040503050406030204" pitchFamily="18" charset="0"/>
                              </a:rPr>
                            </m:ctrlPr>
                          </m:fPr>
                          <m:num>
                            <m:sSup>
                              <m:sSupPr>
                                <m:ctrlPr>
                                  <a:rPr lang="en-CN" sz="2400" i="1">
                                    <a:latin typeface="Cambria Math" panose="02040503050406030204" pitchFamily="18" charset="0"/>
                                  </a:rPr>
                                </m:ctrlPr>
                              </m:sSupPr>
                              <m:e>
                                <m:r>
                                  <a:rPr lang="en-CN" sz="2400" i="1">
                                    <a:latin typeface="Cambria Math" panose="02040503050406030204" pitchFamily="18" charset="0"/>
                                    <a:sym typeface="Symbol" pitchFamily="2" charset="2"/>
                                  </a:rPr>
                                  <m:t></m:t>
                                </m:r>
                              </m:e>
                              <m:sup>
                                <m:r>
                                  <a:rPr lang="en-CN" sz="2400" i="1">
                                    <a:latin typeface="Cambria Math" panose="02040503050406030204" pitchFamily="18" charset="0"/>
                                  </a:rPr>
                                  <m:t>𝑗</m:t>
                                </m:r>
                              </m:sup>
                            </m:sSup>
                            <m:r>
                              <a:rPr lang="en-CN" sz="2400" i="1">
                                <a:latin typeface="Cambria Math" panose="02040503050406030204" pitchFamily="18" charset="0"/>
                              </a:rPr>
                              <m:t> </m:t>
                            </m:r>
                          </m:num>
                          <m:den>
                            <m:sSup>
                              <m:sSupPr>
                                <m:ctrlPr>
                                  <a:rPr lang="en-CN" sz="2400" i="1">
                                    <a:latin typeface="Cambria Math" panose="02040503050406030204" pitchFamily="18" charset="0"/>
                                  </a:rPr>
                                </m:ctrlPr>
                              </m:sSupPr>
                              <m:e>
                                <m:d>
                                  <m:dPr>
                                    <m:ctrlPr>
                                      <a:rPr lang="en-CN" sz="2400" i="1">
                                        <a:latin typeface="Cambria Math" panose="02040503050406030204" pitchFamily="18" charset="0"/>
                                      </a:rPr>
                                    </m:ctrlPr>
                                  </m:dPr>
                                  <m:e>
                                    <m:r>
                                      <a:rPr lang="en-CN" sz="2400" i="1">
                                        <a:latin typeface="Cambria Math" panose="02040503050406030204" pitchFamily="18" charset="0"/>
                                      </a:rPr>
                                      <m:t>𝑗</m:t>
                                    </m:r>
                                    <m:r>
                                      <a:rPr lang="en-CN" sz="2400" i="1">
                                        <a:latin typeface="Cambria Math" panose="02040503050406030204" pitchFamily="18" charset="0"/>
                                      </a:rPr>
                                      <m:t>!</m:t>
                                    </m:r>
                                  </m:e>
                                </m:d>
                              </m:e>
                              <m:sup>
                                <m:r>
                                  <a:rPr lang="en-CN" sz="2400" i="1">
                                    <a:latin typeface="Cambria Math" panose="02040503050406030204" pitchFamily="18" charset="0"/>
                                  </a:rPr>
                                  <m:t>𝑣</m:t>
                                </m:r>
                              </m:sup>
                            </m:sSup>
                          </m:den>
                        </m:f>
                      </m:e>
                    </m:nary>
                  </m:oMath>
                </a14:m>
                <a:endParaRPr lang="en-CN" sz="2400" dirty="0"/>
              </a:p>
              <a:p>
                <a:pPr eaLnBrk="1" hangingPunct="1"/>
                <a:r>
                  <a:rPr lang="en-GB" sz="2400" dirty="0"/>
                  <a:t>T</a:t>
                </a:r>
                <a:r>
                  <a:rPr lang="en-CN" sz="2400" dirty="0"/>
                  <a:t>he v parameter adjusts the rate of decay</a:t>
                </a:r>
                <a:endParaRPr lang="en-GB" altLang="en-CN" dirty="0"/>
              </a:p>
            </p:txBody>
          </p:sp>
        </mc:Choice>
        <mc:Fallback xmlns="">
          <p:sp>
            <p:nvSpPr>
              <p:cNvPr id="64514" name="Rectangle 3">
                <a:extLst>
                  <a:ext uri="{FF2B5EF4-FFF2-40B4-BE49-F238E27FC236}">
                    <a16:creationId xmlns:a16="http://schemas.microsoft.com/office/drawing/2014/main" id="{8D8C20BD-72FA-0E4D-A999-14AD35F180DC}"/>
                  </a:ext>
                </a:extLst>
              </p:cNvPr>
              <p:cNvSpPr>
                <a:spLocks noGrp="1" noRot="1" noChangeAspect="1" noMove="1" noResize="1" noEditPoints="1" noAdjustHandles="1" noChangeArrowheads="1" noChangeShapeType="1" noTextEdit="1"/>
              </p:cNvSpPr>
              <p:nvPr>
                <p:ph type="body" idx="1"/>
              </p:nvPr>
            </p:nvSpPr>
            <p:spPr>
              <a:xfrm>
                <a:off x="457200" y="2133600"/>
                <a:ext cx="8229600" cy="4602162"/>
              </a:xfrm>
              <a:blipFill>
                <a:blip r:embed="rId3"/>
                <a:stretch>
                  <a:fillRect l="-463" t="-1102"/>
                </a:stretch>
              </a:blipFill>
            </p:spPr>
            <p:txBody>
              <a:bodyPr/>
              <a:lstStyle/>
              <a:p>
                <a:r>
                  <a:rPr lang="en-CN">
                    <a:noFill/>
                  </a:rPr>
                  <a:t> </a:t>
                </a:r>
              </a:p>
            </p:txBody>
          </p:sp>
        </mc:Fallback>
      </mc:AlternateContent>
      <p:pic>
        <p:nvPicPr>
          <p:cNvPr id="4" name="Picture 3">
            <a:extLst>
              <a:ext uri="{FF2B5EF4-FFF2-40B4-BE49-F238E27FC236}">
                <a16:creationId xmlns:a16="http://schemas.microsoft.com/office/drawing/2014/main" id="{F01E9D5F-1817-FF41-AC9B-A87AACF61DEF}"/>
              </a:ext>
            </a:extLst>
          </p:cNvPr>
          <p:cNvPicPr>
            <a:picLocks noChangeAspect="1"/>
          </p:cNvPicPr>
          <p:nvPr/>
        </p:nvPicPr>
        <p:blipFill rotWithShape="1">
          <a:blip r:embed="rId4"/>
          <a:srcRect l="21808" r="21251"/>
          <a:stretch/>
        </p:blipFill>
        <p:spPr>
          <a:xfrm>
            <a:off x="2771801" y="3099623"/>
            <a:ext cx="4182101" cy="988690"/>
          </a:xfrm>
          <a:prstGeom prst="rect">
            <a:avLst/>
          </a:prstGeom>
        </p:spPr>
      </p:pic>
      <p:sp>
        <p:nvSpPr>
          <p:cNvPr id="7" name="TextBox 6">
            <a:extLst>
              <a:ext uri="{FF2B5EF4-FFF2-40B4-BE49-F238E27FC236}">
                <a16:creationId xmlns:a16="http://schemas.microsoft.com/office/drawing/2014/main" id="{695D8DE2-0B17-4347-BBF3-A73A9623F3A0}"/>
              </a:ext>
            </a:extLst>
          </p:cNvPr>
          <p:cNvSpPr txBox="1"/>
          <p:nvPr/>
        </p:nvSpPr>
        <p:spPr>
          <a:xfrm>
            <a:off x="6953902" y="3128876"/>
            <a:ext cx="1540806" cy="707886"/>
          </a:xfrm>
          <a:prstGeom prst="rect">
            <a:avLst/>
          </a:prstGeom>
          <a:noFill/>
        </p:spPr>
        <p:txBody>
          <a:bodyPr wrap="none" rtlCol="0">
            <a:spAutoFit/>
          </a:bodyPr>
          <a:lstStyle/>
          <a:p>
            <a:r>
              <a:rPr lang="en-GB" sz="2000" dirty="0">
                <a:solidFill>
                  <a:srgbClr val="FF0000"/>
                </a:solidFill>
              </a:rPr>
              <a:t>N</a:t>
            </a:r>
            <a:r>
              <a:rPr lang="en-CN" sz="2000" dirty="0">
                <a:solidFill>
                  <a:srgbClr val="FF0000"/>
                </a:solidFill>
              </a:rPr>
              <a:t>ormalising</a:t>
            </a:r>
          </a:p>
          <a:p>
            <a:r>
              <a:rPr lang="en-CN" sz="2000" dirty="0">
                <a:solidFill>
                  <a:srgbClr val="FF0000"/>
                </a:solidFill>
              </a:rPr>
              <a:t>constant</a:t>
            </a:r>
          </a:p>
        </p:txBody>
      </p:sp>
      <p:sp>
        <p:nvSpPr>
          <p:cNvPr id="5" name="Rectangle 4">
            <a:extLst>
              <a:ext uri="{FF2B5EF4-FFF2-40B4-BE49-F238E27FC236}">
                <a16:creationId xmlns:a16="http://schemas.microsoft.com/office/drawing/2014/main" id="{578D2617-4EC0-DF40-9E55-21D196C46B9D}"/>
              </a:ext>
            </a:extLst>
          </p:cNvPr>
          <p:cNvSpPr/>
          <p:nvPr/>
        </p:nvSpPr>
        <p:spPr>
          <a:xfrm>
            <a:off x="6383614" y="3099623"/>
            <a:ext cx="432048" cy="916682"/>
          </a:xfrm>
          <a:prstGeom prst="rect">
            <a:avLst/>
          </a:prstGeom>
          <a:noFill/>
          <a:ln w="2540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9" name="Rectangle 8">
            <a:extLst>
              <a:ext uri="{FF2B5EF4-FFF2-40B4-BE49-F238E27FC236}">
                <a16:creationId xmlns:a16="http://schemas.microsoft.com/office/drawing/2014/main" id="{1FCB8904-8E78-C14B-850F-BD6ECF12C914}"/>
              </a:ext>
            </a:extLst>
          </p:cNvPr>
          <p:cNvSpPr/>
          <p:nvPr/>
        </p:nvSpPr>
        <p:spPr>
          <a:xfrm>
            <a:off x="5220072" y="4293096"/>
            <a:ext cx="864096" cy="916682"/>
          </a:xfrm>
          <a:prstGeom prst="rect">
            <a:avLst/>
          </a:prstGeom>
          <a:noFill/>
          <a:ln w="2540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a:extLst>
              <a:ext uri="{FF2B5EF4-FFF2-40B4-BE49-F238E27FC236}">
                <a16:creationId xmlns:a16="http://schemas.microsoft.com/office/drawing/2014/main" id="{1720BE98-4091-6B4E-9782-E6494AA948D5}"/>
              </a:ext>
            </a:extLst>
          </p:cNvPr>
          <p:cNvSpPr>
            <a:spLocks noGrp="1" noChangeArrowheads="1"/>
          </p:cNvSpPr>
          <p:nvPr>
            <p:ph type="title"/>
          </p:nvPr>
        </p:nvSpPr>
        <p:spPr/>
        <p:txBody>
          <a:bodyPr/>
          <a:lstStyle/>
          <a:p>
            <a:pPr eaLnBrk="1" hangingPunct="1">
              <a:defRPr/>
            </a:pPr>
            <a:r>
              <a:rPr lang="en-NZ" dirty="0" err="1">
                <a:cs typeface="+mj-cs"/>
              </a:rPr>
              <a:t>NegBin</a:t>
            </a:r>
            <a:r>
              <a:rPr lang="en-NZ" dirty="0">
                <a:cs typeface="+mj-cs"/>
              </a:rPr>
              <a:t> and CMP</a:t>
            </a:r>
            <a:endParaRPr lang="en-GB" dirty="0">
              <a:cs typeface="+mj-cs"/>
            </a:endParaRPr>
          </a:p>
        </p:txBody>
      </p:sp>
      <p:sp>
        <p:nvSpPr>
          <p:cNvPr id="64514" name="Rectangle 3">
            <a:extLst>
              <a:ext uri="{FF2B5EF4-FFF2-40B4-BE49-F238E27FC236}">
                <a16:creationId xmlns:a16="http://schemas.microsoft.com/office/drawing/2014/main" id="{8D8C20BD-72FA-0E4D-A999-14AD35F180DC}"/>
              </a:ext>
            </a:extLst>
          </p:cNvPr>
          <p:cNvSpPr>
            <a:spLocks noGrp="1" noChangeArrowheads="1"/>
          </p:cNvSpPr>
          <p:nvPr>
            <p:ph type="body" idx="1"/>
          </p:nvPr>
        </p:nvSpPr>
        <p:spPr>
          <a:xfrm>
            <a:off x="457200" y="2133600"/>
            <a:ext cx="8229600" cy="4602162"/>
          </a:xfrm>
        </p:spPr>
        <p:txBody>
          <a:bodyPr/>
          <a:lstStyle/>
          <a:p>
            <a:pPr eaLnBrk="1" hangingPunct="1"/>
            <a:r>
              <a:rPr lang="en-NZ" altLang="en-CN" sz="2400" dirty="0"/>
              <a:t>NB and CMP are parametric and can be solved with numerical ML</a:t>
            </a:r>
          </a:p>
          <a:p>
            <a:pPr eaLnBrk="1" hangingPunct="1"/>
            <a:endParaRPr lang="en-NZ" altLang="en-CN" sz="2400" dirty="0"/>
          </a:p>
          <a:p>
            <a:pPr eaLnBrk="1" hangingPunct="1"/>
            <a:r>
              <a:rPr lang="en-NZ" altLang="en-CN" sz="2400" dirty="0"/>
              <a:t>CMP is directly related to Poisson because when v=1, the model reduces to the Poisson.</a:t>
            </a:r>
          </a:p>
          <a:p>
            <a:pPr eaLnBrk="1" hangingPunct="1"/>
            <a:endParaRPr lang="en-NZ" altLang="en-CN" sz="2400" dirty="0"/>
          </a:p>
          <a:p>
            <a:pPr eaLnBrk="1" hangingPunct="1"/>
            <a:r>
              <a:rPr lang="en-NZ" altLang="en-CN" sz="2400" dirty="0"/>
              <a:t>CMP can be applied using the ‘</a:t>
            </a:r>
            <a:r>
              <a:rPr lang="en-NZ" altLang="en-CN" sz="2400" dirty="0" err="1"/>
              <a:t>COMPoissonReg</a:t>
            </a:r>
            <a:r>
              <a:rPr lang="en-NZ" altLang="en-CN" sz="2400" dirty="0"/>
              <a:t>’ package</a:t>
            </a:r>
          </a:p>
          <a:p>
            <a:pPr eaLnBrk="1" hangingPunct="1"/>
            <a:endParaRPr lang="en-GB" altLang="en-CN" dirty="0"/>
          </a:p>
        </p:txBody>
      </p:sp>
    </p:spTree>
    <p:extLst>
      <p:ext uri="{BB962C8B-B14F-4D97-AF65-F5344CB8AC3E}">
        <p14:creationId xmlns:p14="http://schemas.microsoft.com/office/powerpoint/2010/main" val="143640596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1C2684CE-6806-DF40-8A6D-C419A472AF97}"/>
              </a:ext>
            </a:extLst>
          </p:cNvPr>
          <p:cNvSpPr>
            <a:spLocks noGrp="1" noChangeArrowheads="1"/>
          </p:cNvSpPr>
          <p:nvPr>
            <p:ph type="title"/>
          </p:nvPr>
        </p:nvSpPr>
        <p:spPr/>
        <p:txBody>
          <a:bodyPr/>
          <a:lstStyle/>
          <a:p>
            <a:r>
              <a:rPr lang="en-US" altLang="en-CN">
                <a:solidFill>
                  <a:srgbClr val="FFFFFF"/>
                </a:solidFill>
              </a:rPr>
              <a:t>Example 2.2. Aphid data</a:t>
            </a:r>
            <a:br>
              <a:rPr lang="en-US" altLang="en-CN">
                <a:solidFill>
                  <a:srgbClr val="FFFFFF"/>
                </a:solidFill>
              </a:rPr>
            </a:br>
            <a:r>
              <a:rPr lang="en-US" altLang="en-CN">
                <a:solidFill>
                  <a:srgbClr val="FFFFFF"/>
                </a:solidFill>
              </a:rPr>
              <a:t>(Poisson with overdispersion)</a:t>
            </a:r>
          </a:p>
        </p:txBody>
      </p:sp>
      <p:sp>
        <p:nvSpPr>
          <p:cNvPr id="66563" name="Content Placeholder 2">
            <a:extLst>
              <a:ext uri="{FF2B5EF4-FFF2-40B4-BE49-F238E27FC236}">
                <a16:creationId xmlns:a16="http://schemas.microsoft.com/office/drawing/2014/main" id="{DA184D4B-3202-F84A-8796-C29E13BE46DD}"/>
              </a:ext>
            </a:extLst>
          </p:cNvPr>
          <p:cNvSpPr>
            <a:spLocks noGrp="1" noChangeArrowheads="1"/>
          </p:cNvSpPr>
          <p:nvPr>
            <p:ph idx="1"/>
          </p:nvPr>
        </p:nvSpPr>
        <p:spPr/>
        <p:txBody>
          <a:bodyPr/>
          <a:lstStyle/>
          <a:p>
            <a:pPr marL="0" lvl="1" indent="0" eaLnBrk="1" hangingPunct="1">
              <a:buClr>
                <a:schemeClr val="tx2"/>
              </a:buClr>
              <a:buFont typeface="Wingdings" pitchFamily="2" charset="2"/>
              <a:buNone/>
            </a:pPr>
            <a:r>
              <a:rPr lang="en-US" altLang="en-CN" sz="2400">
                <a:solidFill>
                  <a:srgbClr val="FFFFFF"/>
                </a:solidFill>
              </a:rPr>
              <a:t>A researcher is interested whether an insecticide is useful in reducing aphid infestations. He applies two treatments (control, insecticide). Then, after a fixed number of days, he counts the number of aphids per leaf area. He also records how long it takes him to check the leaves for aphids, which differs per individual</a:t>
            </a:r>
          </a:p>
          <a:p>
            <a:pPr marL="0" lvl="1" indent="0" eaLnBrk="1" hangingPunct="1">
              <a:buClr>
                <a:schemeClr val="tx2"/>
              </a:buClr>
              <a:buFont typeface="Wingdings" pitchFamily="2" charset="2"/>
              <a:buNone/>
            </a:pPr>
            <a:endParaRPr lang="en-GB" altLang="en-CN" sz="1000">
              <a:solidFill>
                <a:srgbClr val="FFFFFF"/>
              </a:solidFill>
            </a:endParaRPr>
          </a:p>
          <a:p>
            <a:pPr eaLnBrk="1" hangingPunct="1"/>
            <a:r>
              <a:rPr lang="en-GB" altLang="en-CN" sz="2400">
                <a:solidFill>
                  <a:srgbClr val="FFFFFF"/>
                </a:solidFill>
              </a:rPr>
              <a:t>Open AphidData2.csv</a:t>
            </a:r>
          </a:p>
          <a:p>
            <a:pPr eaLnBrk="1" hangingPunct="1"/>
            <a:r>
              <a:rPr lang="en-GB" altLang="en-CN" sz="2400">
                <a:solidFill>
                  <a:srgbClr val="FFFFFF"/>
                </a:solidFill>
              </a:rPr>
              <a:t>Model aphid counts as a function of treatment only</a:t>
            </a:r>
          </a:p>
          <a:p>
            <a:pPr eaLnBrk="1" hangingPunct="1"/>
            <a:r>
              <a:rPr lang="en-GB" altLang="en-CN" sz="2400">
                <a:solidFill>
                  <a:srgbClr val="FFFFFF"/>
                </a:solidFill>
              </a:rPr>
              <a:t>Plot diagnostics and test for overdispersion</a:t>
            </a:r>
          </a:p>
          <a:p>
            <a:pPr eaLnBrk="1" hangingPunct="1"/>
            <a:r>
              <a:rPr lang="en-GB" altLang="en-CN" sz="2400">
                <a:solidFill>
                  <a:srgbClr val="FFFFFF"/>
                </a:solidFill>
              </a:rPr>
              <a:t>Deal with the overdispersion using pseudopoisson distribution</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a:extLst>
              <a:ext uri="{FF2B5EF4-FFF2-40B4-BE49-F238E27FC236}">
                <a16:creationId xmlns:a16="http://schemas.microsoft.com/office/drawing/2014/main" id="{1720BE98-4091-6B4E-9782-E6494AA948D5}"/>
              </a:ext>
            </a:extLst>
          </p:cNvPr>
          <p:cNvSpPr>
            <a:spLocks noGrp="1" noChangeArrowheads="1"/>
          </p:cNvSpPr>
          <p:nvPr>
            <p:ph type="title"/>
          </p:nvPr>
        </p:nvSpPr>
        <p:spPr>
          <a:xfrm>
            <a:off x="457200" y="122238"/>
            <a:ext cx="7543800" cy="1794594"/>
          </a:xfrm>
        </p:spPr>
        <p:txBody>
          <a:bodyPr/>
          <a:lstStyle/>
          <a:p>
            <a:r>
              <a:rPr lang="en-GB" dirty="0"/>
              <a:t>Comparing models with different distributions – can we use AIC?</a:t>
            </a:r>
            <a:endParaRPr lang="en-CN" dirty="0"/>
          </a:p>
        </p:txBody>
      </p:sp>
      <p:sp>
        <p:nvSpPr>
          <p:cNvPr id="64514" name="Rectangle 3">
            <a:extLst>
              <a:ext uri="{FF2B5EF4-FFF2-40B4-BE49-F238E27FC236}">
                <a16:creationId xmlns:a16="http://schemas.microsoft.com/office/drawing/2014/main" id="{8D8C20BD-72FA-0E4D-A999-14AD35F180DC}"/>
              </a:ext>
            </a:extLst>
          </p:cNvPr>
          <p:cNvSpPr>
            <a:spLocks noGrp="1" noChangeArrowheads="1"/>
          </p:cNvSpPr>
          <p:nvPr>
            <p:ph type="body" idx="1"/>
          </p:nvPr>
        </p:nvSpPr>
        <p:spPr>
          <a:xfrm>
            <a:off x="457200" y="2133600"/>
            <a:ext cx="8229600" cy="4602162"/>
          </a:xfrm>
        </p:spPr>
        <p:txBody>
          <a:bodyPr/>
          <a:lstStyle/>
          <a:p>
            <a:pPr eaLnBrk="1" hangingPunct="1"/>
            <a:r>
              <a:rPr lang="en-NZ" altLang="en-CN" sz="2400" dirty="0"/>
              <a:t>This is a question that causes some confusion:</a:t>
            </a:r>
          </a:p>
          <a:p>
            <a:pPr eaLnBrk="1" hangingPunct="1"/>
            <a:r>
              <a:rPr lang="en-NZ" altLang="en-CN" sz="2400" dirty="0"/>
              <a:t>If I think my model is under-/over-dispersed, can I use AIC to compare the model efficiency between the simple model (e.g. Poisson) and the more complex model (e.g. NB)?</a:t>
            </a:r>
          </a:p>
          <a:p>
            <a:pPr eaLnBrk="1" hangingPunct="1"/>
            <a:endParaRPr lang="en-NZ" altLang="en-CN" sz="2400" dirty="0"/>
          </a:p>
          <a:p>
            <a:pPr eaLnBrk="1" hangingPunct="1"/>
            <a:r>
              <a:rPr lang="en-NZ" altLang="en-CN" sz="2400" dirty="0"/>
              <a:t>My reading of the literature is that this could be taken in a philosophical sense:</a:t>
            </a:r>
          </a:p>
          <a:p>
            <a:pPr eaLnBrk="1" hangingPunct="1"/>
            <a:r>
              <a:rPr lang="en-NZ" altLang="en-CN" sz="2400" dirty="0"/>
              <a:t>EITHER: Yes, its possible for closely related models</a:t>
            </a:r>
          </a:p>
          <a:p>
            <a:pPr eaLnBrk="1" hangingPunct="1"/>
            <a:r>
              <a:rPr lang="en-NZ" altLang="en-CN" sz="2400" dirty="0"/>
              <a:t>OR: No, don’t do it because by definition the model which fixes overdispersion must be preferred.</a:t>
            </a:r>
          </a:p>
          <a:p>
            <a:pPr eaLnBrk="1" hangingPunct="1"/>
            <a:endParaRPr lang="en-NZ" altLang="en-CN" sz="2400" dirty="0"/>
          </a:p>
          <a:p>
            <a:pPr eaLnBrk="1" hangingPunct="1"/>
            <a:endParaRPr lang="en-NZ" altLang="en-CN" sz="2400" dirty="0"/>
          </a:p>
          <a:p>
            <a:pPr eaLnBrk="1" hangingPunct="1"/>
            <a:endParaRPr lang="en-NZ" altLang="en-CN" sz="2400" dirty="0"/>
          </a:p>
          <a:p>
            <a:pPr eaLnBrk="1" hangingPunct="1"/>
            <a:endParaRPr lang="en-GB" altLang="en-CN" dirty="0"/>
          </a:p>
        </p:txBody>
      </p:sp>
    </p:spTree>
    <p:extLst>
      <p:ext uri="{BB962C8B-B14F-4D97-AF65-F5344CB8AC3E}">
        <p14:creationId xmlns:p14="http://schemas.microsoft.com/office/powerpoint/2010/main" val="18638170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a:extLst>
              <a:ext uri="{FF2B5EF4-FFF2-40B4-BE49-F238E27FC236}">
                <a16:creationId xmlns:a16="http://schemas.microsoft.com/office/drawing/2014/main" id="{1720BE98-4091-6B4E-9782-E6494AA948D5}"/>
              </a:ext>
            </a:extLst>
          </p:cNvPr>
          <p:cNvSpPr>
            <a:spLocks noGrp="1" noChangeArrowheads="1"/>
          </p:cNvSpPr>
          <p:nvPr>
            <p:ph type="title"/>
          </p:nvPr>
        </p:nvSpPr>
        <p:spPr>
          <a:xfrm>
            <a:off x="457200" y="122238"/>
            <a:ext cx="7543800" cy="1794594"/>
          </a:xfrm>
        </p:spPr>
        <p:txBody>
          <a:bodyPr/>
          <a:lstStyle/>
          <a:p>
            <a:r>
              <a:rPr lang="en-GB" dirty="0"/>
              <a:t>Comparing models with different distributions – can we use AIC?</a:t>
            </a:r>
            <a:endParaRPr lang="en-CN" dirty="0"/>
          </a:p>
        </p:txBody>
      </p:sp>
      <p:sp>
        <p:nvSpPr>
          <p:cNvPr id="64514" name="Rectangle 3">
            <a:extLst>
              <a:ext uri="{FF2B5EF4-FFF2-40B4-BE49-F238E27FC236}">
                <a16:creationId xmlns:a16="http://schemas.microsoft.com/office/drawing/2014/main" id="{8D8C20BD-72FA-0E4D-A999-14AD35F180DC}"/>
              </a:ext>
            </a:extLst>
          </p:cNvPr>
          <p:cNvSpPr>
            <a:spLocks noGrp="1" noChangeArrowheads="1"/>
          </p:cNvSpPr>
          <p:nvPr>
            <p:ph type="body" idx="1"/>
          </p:nvPr>
        </p:nvSpPr>
        <p:spPr>
          <a:xfrm>
            <a:off x="457200" y="2133600"/>
            <a:ext cx="8229600" cy="4602162"/>
          </a:xfrm>
        </p:spPr>
        <p:txBody>
          <a:bodyPr/>
          <a:lstStyle/>
          <a:p>
            <a:r>
              <a:rPr lang="en-GB" sz="2400" dirty="0"/>
              <a:t>certainly true that many statisticians seem to have no problem doing this:</a:t>
            </a:r>
            <a:endParaRPr lang="en-CN" sz="2400" dirty="0"/>
          </a:p>
          <a:p>
            <a:r>
              <a:rPr lang="en-GB" sz="2000" u="sng" dirty="0">
                <a:hlinkClick r:id="rId2"/>
              </a:rPr>
              <a:t>https://math.usu.edu/jrstevens/biostat/PoissonNB.pdf</a:t>
            </a:r>
            <a:r>
              <a:rPr lang="en-GB" sz="2000" dirty="0"/>
              <a:t> # compares Negative Binomial and Poisson</a:t>
            </a:r>
          </a:p>
          <a:p>
            <a:endParaRPr lang="en-CN" sz="2000" dirty="0"/>
          </a:p>
          <a:p>
            <a:r>
              <a:rPr lang="en-GB" sz="2000" u="sng" dirty="0">
                <a:hlinkClick r:id="rId3"/>
              </a:rPr>
              <a:t>https://stats.idre.ucla.edu/stata/faq/how-can-i-use-countfit-in-choosing-a-count-model/</a:t>
            </a:r>
            <a:r>
              <a:rPr lang="en-GB" sz="2000" dirty="0"/>
              <a:t> #compares a whole bunch of count data variations on the basic Poisson model</a:t>
            </a:r>
            <a:endParaRPr lang="en-CN" sz="2000" dirty="0"/>
          </a:p>
          <a:p>
            <a:r>
              <a:rPr lang="en-GB" sz="2000" dirty="0"/>
              <a:t> </a:t>
            </a:r>
            <a:endParaRPr lang="en-CN" sz="2000" dirty="0"/>
          </a:p>
          <a:p>
            <a:r>
              <a:rPr lang="en-GB" sz="2000" dirty="0"/>
              <a:t>I myself have used AIC comparisons between closely related models before:</a:t>
            </a:r>
            <a:r>
              <a:rPr lang="en-CN" sz="2000" dirty="0"/>
              <a:t> </a:t>
            </a:r>
            <a:r>
              <a:rPr lang="en-GB" sz="2000" u="sng" dirty="0">
                <a:hlinkClick r:id="rId4"/>
              </a:rPr>
              <a:t>https://www.nature.com/articles/s41598-017-09768-z</a:t>
            </a:r>
            <a:endParaRPr lang="en-CN" sz="2000" dirty="0"/>
          </a:p>
          <a:p>
            <a:pPr eaLnBrk="1" hangingPunct="1"/>
            <a:endParaRPr lang="en-NZ" altLang="en-CN" sz="2400" dirty="0"/>
          </a:p>
          <a:p>
            <a:pPr eaLnBrk="1" hangingPunct="1"/>
            <a:endParaRPr lang="en-NZ" altLang="en-CN" sz="2400" dirty="0"/>
          </a:p>
          <a:p>
            <a:pPr eaLnBrk="1" hangingPunct="1"/>
            <a:endParaRPr lang="en-NZ" altLang="en-CN" sz="2400" dirty="0"/>
          </a:p>
          <a:p>
            <a:pPr eaLnBrk="1" hangingPunct="1"/>
            <a:endParaRPr lang="en-NZ" altLang="en-CN" sz="2400" dirty="0"/>
          </a:p>
          <a:p>
            <a:pPr eaLnBrk="1" hangingPunct="1"/>
            <a:endParaRPr lang="en-GB" altLang="en-CN" dirty="0"/>
          </a:p>
        </p:txBody>
      </p:sp>
    </p:spTree>
    <p:extLst>
      <p:ext uri="{BB962C8B-B14F-4D97-AF65-F5344CB8AC3E}">
        <p14:creationId xmlns:p14="http://schemas.microsoft.com/office/powerpoint/2010/main" val="354254129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a:extLst>
              <a:ext uri="{FF2B5EF4-FFF2-40B4-BE49-F238E27FC236}">
                <a16:creationId xmlns:a16="http://schemas.microsoft.com/office/drawing/2014/main" id="{1720BE98-4091-6B4E-9782-E6494AA948D5}"/>
              </a:ext>
            </a:extLst>
          </p:cNvPr>
          <p:cNvSpPr>
            <a:spLocks noGrp="1" noChangeArrowheads="1"/>
          </p:cNvSpPr>
          <p:nvPr>
            <p:ph type="title"/>
          </p:nvPr>
        </p:nvSpPr>
        <p:spPr>
          <a:xfrm>
            <a:off x="457200" y="122238"/>
            <a:ext cx="7543800" cy="1434554"/>
          </a:xfrm>
        </p:spPr>
        <p:txBody>
          <a:bodyPr/>
          <a:lstStyle/>
          <a:p>
            <a:r>
              <a:rPr lang="en-GB" dirty="0"/>
              <a:t>Argument against AIC comparisons</a:t>
            </a:r>
            <a:endParaRPr lang="en-CN" dirty="0"/>
          </a:p>
        </p:txBody>
      </p:sp>
      <p:sp>
        <p:nvSpPr>
          <p:cNvPr id="64514" name="Rectangle 3">
            <a:extLst>
              <a:ext uri="{FF2B5EF4-FFF2-40B4-BE49-F238E27FC236}">
                <a16:creationId xmlns:a16="http://schemas.microsoft.com/office/drawing/2014/main" id="{8D8C20BD-72FA-0E4D-A999-14AD35F180DC}"/>
              </a:ext>
            </a:extLst>
          </p:cNvPr>
          <p:cNvSpPr>
            <a:spLocks noGrp="1" noChangeArrowheads="1"/>
          </p:cNvSpPr>
          <p:nvPr>
            <p:ph type="body" idx="1"/>
          </p:nvPr>
        </p:nvSpPr>
        <p:spPr>
          <a:xfrm>
            <a:off x="448072" y="2204864"/>
            <a:ext cx="8229600" cy="4026842"/>
          </a:xfrm>
        </p:spPr>
        <p:txBody>
          <a:bodyPr/>
          <a:lstStyle/>
          <a:p>
            <a:r>
              <a:rPr lang="en-GB" sz="2000" dirty="0"/>
              <a:t>Intuitively, the argument against doing AIC comparisons between different models is that the AIC depends on the loglikelihoods of the models [recall: AIC = -2 </a:t>
            </a:r>
            <a:r>
              <a:rPr lang="en-GB" sz="2000" dirty="0" err="1"/>
              <a:t>logLik</a:t>
            </a:r>
            <a:r>
              <a:rPr lang="en-GB" sz="2000" dirty="0"/>
              <a:t> + 2(k+1) ], and the loglikelihoods themselves will by definition differ because of the </a:t>
            </a:r>
            <a:r>
              <a:rPr lang="en-GB" sz="2000" u="sng" dirty="0"/>
              <a:t>differences in the model functions</a:t>
            </a:r>
            <a:r>
              <a:rPr lang="en-GB" sz="2000" dirty="0"/>
              <a:t>, regardless of the data, so the AIC values generated cannot be meaningfully compared.</a:t>
            </a:r>
            <a:endParaRPr lang="en-CN" sz="2000" dirty="0"/>
          </a:p>
          <a:p>
            <a:endParaRPr lang="en-GB" sz="2000" dirty="0"/>
          </a:p>
          <a:p>
            <a:r>
              <a:rPr lang="en-GB" sz="2000" dirty="0"/>
              <a:t>The two links below follow this train of thought.</a:t>
            </a:r>
            <a:endParaRPr lang="en-CN" sz="2000" dirty="0"/>
          </a:p>
          <a:p>
            <a:r>
              <a:rPr lang="en-GB" sz="2000" u="sng" dirty="0">
                <a:hlinkClick r:id="rId2"/>
              </a:rPr>
              <a:t>https://stats.stackexchange.com/questions/139201/model-selection-can-i-compare-the-aic-from-models-of-count-data-between-linear</a:t>
            </a:r>
            <a:endParaRPr lang="en-CN" sz="2000" dirty="0"/>
          </a:p>
          <a:p>
            <a:endParaRPr lang="en-CN" sz="1000" dirty="0"/>
          </a:p>
          <a:p>
            <a:r>
              <a:rPr lang="en-GB" sz="2000" u="sng" dirty="0">
                <a:hlinkClick r:id="rId3"/>
              </a:rPr>
              <a:t>https://stats.stackexchange.com/questions/345069/likelihood-comparable-across-different-distributions</a:t>
            </a:r>
            <a:endParaRPr lang="en-CN" sz="2000" dirty="0"/>
          </a:p>
          <a:p>
            <a:pPr eaLnBrk="1" hangingPunct="1"/>
            <a:endParaRPr lang="en-NZ" altLang="en-CN" sz="2000" dirty="0"/>
          </a:p>
          <a:p>
            <a:pPr eaLnBrk="1" hangingPunct="1"/>
            <a:endParaRPr lang="en-NZ" altLang="en-CN" sz="2000" dirty="0"/>
          </a:p>
          <a:p>
            <a:pPr eaLnBrk="1" hangingPunct="1"/>
            <a:endParaRPr lang="en-NZ" altLang="en-CN" sz="2000" dirty="0"/>
          </a:p>
          <a:p>
            <a:pPr eaLnBrk="1" hangingPunct="1"/>
            <a:endParaRPr lang="en-NZ" altLang="en-CN" sz="2000" dirty="0"/>
          </a:p>
          <a:p>
            <a:pPr eaLnBrk="1" hangingPunct="1"/>
            <a:endParaRPr lang="en-GB" altLang="en-CN" sz="2000" dirty="0"/>
          </a:p>
        </p:txBody>
      </p:sp>
    </p:spTree>
    <p:extLst>
      <p:ext uri="{BB962C8B-B14F-4D97-AF65-F5344CB8AC3E}">
        <p14:creationId xmlns:p14="http://schemas.microsoft.com/office/powerpoint/2010/main" val="1322579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42ED80B2-7EAE-8B42-962A-6E9A70E9D0CB}"/>
              </a:ext>
            </a:extLst>
          </p:cNvPr>
          <p:cNvSpPr>
            <a:spLocks noGrp="1" noChangeArrowheads="1"/>
          </p:cNvSpPr>
          <p:nvPr>
            <p:ph type="title"/>
          </p:nvPr>
        </p:nvSpPr>
        <p:spPr/>
        <p:txBody>
          <a:bodyPr/>
          <a:lstStyle/>
          <a:p>
            <a:pPr eaLnBrk="1" hangingPunct="1">
              <a:defRPr/>
            </a:pPr>
            <a:r>
              <a:rPr lang="en-NZ" dirty="0">
                <a:cs typeface="+mj-cs"/>
              </a:rPr>
              <a:t>Normal distribution</a:t>
            </a:r>
            <a:endParaRPr lang="en-GB" dirty="0">
              <a:cs typeface="+mj-cs"/>
            </a:endParaRPr>
          </a:p>
        </p:txBody>
      </p:sp>
      <p:sp>
        <p:nvSpPr>
          <p:cNvPr id="19458" name="Rectangle 3">
            <a:extLst>
              <a:ext uri="{FF2B5EF4-FFF2-40B4-BE49-F238E27FC236}">
                <a16:creationId xmlns:a16="http://schemas.microsoft.com/office/drawing/2014/main" id="{21AD32B2-6752-A643-8562-4DA3A642BF09}"/>
              </a:ext>
            </a:extLst>
          </p:cNvPr>
          <p:cNvSpPr>
            <a:spLocks noGrp="1" noChangeArrowheads="1"/>
          </p:cNvSpPr>
          <p:nvPr>
            <p:ph type="body" idx="1"/>
          </p:nvPr>
        </p:nvSpPr>
        <p:spPr/>
        <p:txBody>
          <a:bodyPr/>
          <a:lstStyle/>
          <a:p>
            <a:pPr eaLnBrk="1" hangingPunct="1"/>
            <a:r>
              <a:rPr lang="en-US" altLang="en-CN" sz="2400" dirty="0"/>
              <a:t>Probability density function (pdf)</a:t>
            </a:r>
            <a:endParaRPr lang="en-GB" altLang="en-CN" sz="2400" dirty="0"/>
          </a:p>
          <a:p>
            <a:pPr lvl="1" eaLnBrk="1" hangingPunct="1">
              <a:buFont typeface="Wingdings" pitchFamily="2" charset="2"/>
              <a:buNone/>
            </a:pPr>
            <a:r>
              <a:rPr lang="en-GB" altLang="en-CN" sz="2400" dirty="0"/>
              <a:t>	</a:t>
            </a:r>
          </a:p>
        </p:txBody>
      </p:sp>
      <p:pic>
        <p:nvPicPr>
          <p:cNvPr id="3" name="Picture 2">
            <a:extLst>
              <a:ext uri="{FF2B5EF4-FFF2-40B4-BE49-F238E27FC236}">
                <a16:creationId xmlns:a16="http://schemas.microsoft.com/office/drawing/2014/main" id="{3B570721-6FDB-AC4C-B845-7B0CEE534D6C}"/>
              </a:ext>
            </a:extLst>
          </p:cNvPr>
          <p:cNvPicPr>
            <a:picLocks noChangeAspect="1"/>
          </p:cNvPicPr>
          <p:nvPr/>
        </p:nvPicPr>
        <p:blipFill>
          <a:blip r:embed="rId2"/>
          <a:stretch>
            <a:fillRect/>
          </a:stretch>
        </p:blipFill>
        <p:spPr>
          <a:xfrm>
            <a:off x="2411760" y="3789040"/>
            <a:ext cx="3967107" cy="2520280"/>
          </a:xfrm>
          <a:prstGeom prst="rect">
            <a:avLst/>
          </a:prstGeom>
        </p:spPr>
      </p:pic>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C9DC0B83-FC12-1948-8416-7214B80F4320}"/>
                  </a:ext>
                </a:extLst>
              </p:cNvPr>
              <p:cNvSpPr/>
              <p:nvPr/>
            </p:nvSpPr>
            <p:spPr>
              <a:xfrm>
                <a:off x="2290285" y="2503822"/>
                <a:ext cx="4692310" cy="99046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CN" sz="2800" i="1" smtClean="0">
                          <a:latin typeface="Cambria Math" panose="02040503050406030204" pitchFamily="18" charset="0"/>
                        </a:rPr>
                        <m:t>𝑓</m:t>
                      </m:r>
                      <m:d>
                        <m:dPr>
                          <m:ctrlPr>
                            <a:rPr lang="en-CN" sz="2800" i="1">
                              <a:latin typeface="Cambria Math" panose="02040503050406030204" pitchFamily="18" charset="0"/>
                            </a:rPr>
                          </m:ctrlPr>
                        </m:dPr>
                        <m:e>
                          <m:r>
                            <a:rPr lang="en-CN" sz="2800" i="1">
                              <a:latin typeface="Cambria Math" panose="02040503050406030204" pitchFamily="18" charset="0"/>
                            </a:rPr>
                            <m:t>𝑦</m:t>
                          </m:r>
                        </m:e>
                      </m:d>
                      <m:r>
                        <a:rPr lang="en-CN" sz="2800" i="0">
                          <a:latin typeface="Cambria Math" panose="02040503050406030204" pitchFamily="18" charset="0"/>
                        </a:rPr>
                        <m:t> =  </m:t>
                      </m:r>
                      <m:f>
                        <m:fPr>
                          <m:ctrlPr>
                            <a:rPr lang="en-CN" sz="2800" i="1">
                              <a:solidFill>
                                <a:srgbClr val="836967"/>
                              </a:solidFill>
                              <a:latin typeface="Cambria Math" panose="02040503050406030204" pitchFamily="18" charset="0"/>
                            </a:rPr>
                          </m:ctrlPr>
                        </m:fPr>
                        <m:num>
                          <m:r>
                            <a:rPr lang="en-CN" sz="2800" i="0">
                              <a:latin typeface="Cambria Math" panose="02040503050406030204" pitchFamily="18" charset="0"/>
                            </a:rPr>
                            <m:t>1</m:t>
                          </m:r>
                        </m:num>
                        <m:den>
                          <m:r>
                            <a:rPr lang="en-CN" sz="2800" i="1">
                              <a:latin typeface="Cambria Math" panose="02040503050406030204" pitchFamily="18" charset="0"/>
                            </a:rPr>
                            <m:t>𝜎</m:t>
                          </m:r>
                          <m:rad>
                            <m:radPr>
                              <m:degHide m:val="on"/>
                              <m:ctrlPr>
                                <a:rPr lang="en-CN" sz="2800" i="1">
                                  <a:solidFill>
                                    <a:srgbClr val="836967"/>
                                  </a:solidFill>
                                  <a:latin typeface="Cambria Math" panose="02040503050406030204" pitchFamily="18" charset="0"/>
                                </a:rPr>
                              </m:ctrlPr>
                            </m:radPr>
                            <m:deg/>
                            <m:e>
                              <m:r>
                                <a:rPr lang="en-CN" sz="2800" i="0">
                                  <a:latin typeface="Cambria Math" panose="02040503050406030204" pitchFamily="18" charset="0"/>
                                </a:rPr>
                                <m:t>2</m:t>
                              </m:r>
                              <m:r>
                                <a:rPr lang="en-CN" sz="2800" i="1">
                                  <a:latin typeface="Cambria Math" panose="02040503050406030204" pitchFamily="18" charset="0"/>
                                </a:rPr>
                                <m:t>𝜋</m:t>
                              </m:r>
                            </m:e>
                          </m:rad>
                        </m:den>
                      </m:f>
                      <m:r>
                        <a:rPr lang="en-CN" sz="2800" i="0">
                          <a:latin typeface="Cambria Math" panose="02040503050406030204" pitchFamily="18" charset="0"/>
                        </a:rPr>
                        <m:t> </m:t>
                      </m:r>
                      <m:sSup>
                        <m:sSupPr>
                          <m:ctrlPr>
                            <a:rPr lang="en-CN" sz="2800" i="1">
                              <a:solidFill>
                                <a:srgbClr val="836967"/>
                              </a:solidFill>
                              <a:latin typeface="Cambria Math" panose="02040503050406030204" pitchFamily="18" charset="0"/>
                            </a:rPr>
                          </m:ctrlPr>
                        </m:sSupPr>
                        <m:e>
                          <m:r>
                            <a:rPr lang="en-CN" sz="2800" i="1">
                              <a:latin typeface="Cambria Math" panose="02040503050406030204" pitchFamily="18" charset="0"/>
                            </a:rPr>
                            <m:t>𝑒</m:t>
                          </m:r>
                        </m:e>
                        <m:sup>
                          <m:d>
                            <m:dPr>
                              <m:ctrlPr>
                                <a:rPr lang="en-CN" sz="2800" i="1">
                                  <a:solidFill>
                                    <a:srgbClr val="836967"/>
                                  </a:solidFill>
                                  <a:latin typeface="Cambria Math" panose="02040503050406030204" pitchFamily="18" charset="0"/>
                                </a:rPr>
                              </m:ctrlPr>
                            </m:dPr>
                            <m:e>
                              <m:r>
                                <a:rPr lang="en-CN" sz="2800" i="0">
                                  <a:latin typeface="Cambria Math" panose="02040503050406030204" pitchFamily="18" charset="0"/>
                                </a:rPr>
                                <m:t>−</m:t>
                              </m:r>
                              <m:f>
                                <m:fPr>
                                  <m:ctrlPr>
                                    <a:rPr lang="en-CN" sz="2800" i="1">
                                      <a:solidFill>
                                        <a:srgbClr val="836967"/>
                                      </a:solidFill>
                                      <a:latin typeface="Cambria Math" panose="02040503050406030204" pitchFamily="18" charset="0"/>
                                    </a:rPr>
                                  </m:ctrlPr>
                                </m:fPr>
                                <m:num>
                                  <m:r>
                                    <a:rPr lang="en-CN" sz="2800" i="0">
                                      <a:latin typeface="Cambria Math" panose="02040503050406030204" pitchFamily="18" charset="0"/>
                                    </a:rPr>
                                    <m:t>1</m:t>
                                  </m:r>
                                </m:num>
                                <m:den>
                                  <m:r>
                                    <a:rPr lang="en-CN" sz="2800" i="0">
                                      <a:latin typeface="Cambria Math" panose="02040503050406030204" pitchFamily="18" charset="0"/>
                                    </a:rPr>
                                    <m:t>2</m:t>
                                  </m:r>
                                  <m:sSup>
                                    <m:sSupPr>
                                      <m:ctrlPr>
                                        <a:rPr lang="en-CN" sz="2800" i="1">
                                          <a:solidFill>
                                            <a:srgbClr val="836967"/>
                                          </a:solidFill>
                                          <a:latin typeface="Cambria Math" panose="02040503050406030204" pitchFamily="18" charset="0"/>
                                        </a:rPr>
                                      </m:ctrlPr>
                                    </m:sSupPr>
                                    <m:e>
                                      <m:r>
                                        <a:rPr lang="en-CN" sz="2800" i="1">
                                          <a:latin typeface="Cambria Math" panose="02040503050406030204" pitchFamily="18" charset="0"/>
                                        </a:rPr>
                                        <m:t>𝜎</m:t>
                                      </m:r>
                                    </m:e>
                                    <m:sup>
                                      <m:r>
                                        <a:rPr lang="en-CN" sz="2800" i="0">
                                          <a:latin typeface="Cambria Math" panose="02040503050406030204" pitchFamily="18" charset="0"/>
                                        </a:rPr>
                                        <m:t>2</m:t>
                                      </m:r>
                                    </m:sup>
                                  </m:sSup>
                                </m:den>
                              </m:f>
                              <m:sSup>
                                <m:sSupPr>
                                  <m:ctrlPr>
                                    <a:rPr lang="en-CN" sz="2800" i="1">
                                      <a:solidFill>
                                        <a:srgbClr val="836967"/>
                                      </a:solidFill>
                                      <a:latin typeface="Cambria Math" panose="02040503050406030204" pitchFamily="18" charset="0"/>
                                    </a:rPr>
                                  </m:ctrlPr>
                                </m:sSupPr>
                                <m:e>
                                  <m:d>
                                    <m:dPr>
                                      <m:ctrlPr>
                                        <a:rPr lang="en-CN" sz="2800" i="1">
                                          <a:latin typeface="Cambria Math" panose="02040503050406030204" pitchFamily="18" charset="0"/>
                                        </a:rPr>
                                      </m:ctrlPr>
                                    </m:dPr>
                                    <m:e>
                                      <m:r>
                                        <a:rPr lang="en-CN" sz="2800" i="1">
                                          <a:latin typeface="Cambria Math" panose="02040503050406030204" pitchFamily="18" charset="0"/>
                                        </a:rPr>
                                        <m:t>𝑦</m:t>
                                      </m:r>
                                      <m:r>
                                        <a:rPr lang="en-US" sz="2800" b="0" i="0" smtClean="0">
                                          <a:latin typeface="Cambria Math" panose="02040503050406030204" pitchFamily="18" charset="0"/>
                                        </a:rPr>
                                        <m:t>−</m:t>
                                      </m:r>
                                      <m:r>
                                        <a:rPr lang="en-CN" sz="2800" i="1">
                                          <a:latin typeface="Cambria Math" panose="02040503050406030204" pitchFamily="18" charset="0"/>
                                        </a:rPr>
                                        <m:t>𝜇</m:t>
                                      </m:r>
                                    </m:e>
                                  </m:d>
                                </m:e>
                                <m:sup>
                                  <m:r>
                                    <a:rPr lang="en-CN" sz="2800" i="0">
                                      <a:latin typeface="Cambria Math" panose="02040503050406030204" pitchFamily="18" charset="0"/>
                                    </a:rPr>
                                    <m:t>2</m:t>
                                  </m:r>
                                </m:sup>
                              </m:sSup>
                            </m:e>
                          </m:d>
                        </m:sup>
                      </m:sSup>
                    </m:oMath>
                  </m:oMathPara>
                </a14:m>
                <a:endParaRPr lang="en-CN" sz="2800" dirty="0"/>
              </a:p>
            </p:txBody>
          </p:sp>
        </mc:Choice>
        <mc:Fallback xmlns="">
          <p:sp>
            <p:nvSpPr>
              <p:cNvPr id="4" name="Rectangle 3">
                <a:extLst>
                  <a:ext uri="{FF2B5EF4-FFF2-40B4-BE49-F238E27FC236}">
                    <a16:creationId xmlns:a16="http://schemas.microsoft.com/office/drawing/2014/main" id="{C9DC0B83-FC12-1948-8416-7214B80F4320}"/>
                  </a:ext>
                </a:extLst>
              </p:cNvPr>
              <p:cNvSpPr>
                <a:spLocks noRot="1" noChangeAspect="1" noMove="1" noResize="1" noEditPoints="1" noAdjustHandles="1" noChangeArrowheads="1" noChangeShapeType="1" noTextEdit="1"/>
              </p:cNvSpPr>
              <p:nvPr/>
            </p:nvSpPr>
            <p:spPr>
              <a:xfrm>
                <a:off x="2290285" y="2503822"/>
                <a:ext cx="4692310" cy="990464"/>
              </a:xfrm>
              <a:prstGeom prst="rect">
                <a:avLst/>
              </a:prstGeom>
              <a:blipFill>
                <a:blip r:embed="rId3"/>
                <a:stretch>
                  <a:fillRect l="-270" b="-3797"/>
                </a:stretch>
              </a:blipFill>
            </p:spPr>
            <p:txBody>
              <a:bodyPr/>
              <a:lstStyle/>
              <a:p>
                <a:r>
                  <a:rPr lang="en-CN">
                    <a:noFill/>
                  </a:rPr>
                  <a:t> </a:t>
                </a:r>
              </a:p>
            </p:txBody>
          </p:sp>
        </mc:Fallback>
      </mc:AlternateContent>
    </p:spTree>
    <p:extLst>
      <p:ext uri="{BB962C8B-B14F-4D97-AF65-F5344CB8AC3E}">
        <p14:creationId xmlns:p14="http://schemas.microsoft.com/office/powerpoint/2010/main" val="48895864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a:extLst>
              <a:ext uri="{FF2B5EF4-FFF2-40B4-BE49-F238E27FC236}">
                <a16:creationId xmlns:a16="http://schemas.microsoft.com/office/drawing/2014/main" id="{1720BE98-4091-6B4E-9782-E6494AA948D5}"/>
              </a:ext>
            </a:extLst>
          </p:cNvPr>
          <p:cNvSpPr>
            <a:spLocks noGrp="1" noChangeArrowheads="1"/>
          </p:cNvSpPr>
          <p:nvPr>
            <p:ph type="title"/>
          </p:nvPr>
        </p:nvSpPr>
        <p:spPr>
          <a:xfrm>
            <a:off x="457200" y="122238"/>
            <a:ext cx="7543800" cy="1146522"/>
          </a:xfrm>
        </p:spPr>
        <p:txBody>
          <a:bodyPr/>
          <a:lstStyle/>
          <a:p>
            <a:r>
              <a:rPr lang="en-GB" dirty="0"/>
              <a:t>Argument for AIC comparisons</a:t>
            </a:r>
            <a:endParaRPr lang="en-CN" dirty="0"/>
          </a:p>
        </p:txBody>
      </p:sp>
      <p:sp>
        <p:nvSpPr>
          <p:cNvPr id="64514" name="Rectangle 3">
            <a:extLst>
              <a:ext uri="{FF2B5EF4-FFF2-40B4-BE49-F238E27FC236}">
                <a16:creationId xmlns:a16="http://schemas.microsoft.com/office/drawing/2014/main" id="{8D8C20BD-72FA-0E4D-A999-14AD35F180DC}"/>
              </a:ext>
            </a:extLst>
          </p:cNvPr>
          <p:cNvSpPr>
            <a:spLocks noGrp="1" noChangeArrowheads="1"/>
          </p:cNvSpPr>
          <p:nvPr>
            <p:ph type="body" idx="1"/>
          </p:nvPr>
        </p:nvSpPr>
        <p:spPr>
          <a:xfrm>
            <a:off x="448072" y="2204864"/>
            <a:ext cx="8229600" cy="4026842"/>
          </a:xfrm>
        </p:spPr>
        <p:txBody>
          <a:bodyPr/>
          <a:lstStyle/>
          <a:p>
            <a:r>
              <a:rPr lang="en-GB" sz="2000" dirty="0"/>
              <a:t>Closely related models are all compound functions that are products of a basic model function and </a:t>
            </a:r>
            <a:r>
              <a:rPr lang="en-GB" sz="2000" dirty="0" err="1"/>
              <a:t>anither</a:t>
            </a:r>
            <a:r>
              <a:rPr lang="en-GB" sz="2000" dirty="0"/>
              <a:t> function that adjusts the shape. By definition, the compound function will only yield different (</a:t>
            </a:r>
            <a:r>
              <a:rPr lang="en-GB" sz="2000" u="sng" dirty="0"/>
              <a:t>and strictly greater</a:t>
            </a:r>
            <a:r>
              <a:rPr lang="en-GB" sz="2000" dirty="0"/>
              <a:t>) </a:t>
            </a:r>
            <a:r>
              <a:rPr lang="en-GB" sz="2000" dirty="0" err="1"/>
              <a:t>logLik</a:t>
            </a:r>
            <a:r>
              <a:rPr lang="en-GB" sz="2000" dirty="0"/>
              <a:t> than the basic function when the additional terms significantly improve the fit of the model. If the additional terms do not improve the fit, then the </a:t>
            </a:r>
            <a:r>
              <a:rPr lang="en-GB" sz="2000" dirty="0" err="1"/>
              <a:t>logLik</a:t>
            </a:r>
            <a:r>
              <a:rPr lang="en-GB" sz="2000" dirty="0"/>
              <a:t> of the basic and compound functions </a:t>
            </a:r>
            <a:r>
              <a:rPr lang="en-GB" sz="2000" u="sng" dirty="0"/>
              <a:t>will be the same</a:t>
            </a:r>
            <a:r>
              <a:rPr lang="en-GB" sz="2000" dirty="0"/>
              <a:t>.</a:t>
            </a:r>
            <a:endParaRPr lang="en-CN" sz="2000" dirty="0"/>
          </a:p>
          <a:p>
            <a:r>
              <a:rPr lang="en-GB" sz="2000" dirty="0"/>
              <a:t>Consider the relationship between the Negative Binomial model and the Poisson model. The Negative Binomial consists of the basic Poisson model multiplied by a gamma distribution.</a:t>
            </a:r>
            <a:endParaRPr lang="en-CN" sz="2000" dirty="0"/>
          </a:p>
          <a:p>
            <a:pPr eaLnBrk="1" hangingPunct="1"/>
            <a:endParaRPr lang="en-NZ" altLang="en-CN" sz="2000" dirty="0"/>
          </a:p>
          <a:p>
            <a:pPr eaLnBrk="1" hangingPunct="1"/>
            <a:endParaRPr lang="en-NZ" altLang="en-CN" sz="2000" dirty="0"/>
          </a:p>
          <a:p>
            <a:pPr eaLnBrk="1" hangingPunct="1"/>
            <a:endParaRPr lang="en-NZ" altLang="en-CN" sz="2000" dirty="0"/>
          </a:p>
          <a:p>
            <a:pPr eaLnBrk="1" hangingPunct="1"/>
            <a:endParaRPr lang="en-NZ" altLang="en-CN" sz="2000" dirty="0"/>
          </a:p>
          <a:p>
            <a:pPr eaLnBrk="1" hangingPunct="1"/>
            <a:endParaRPr lang="en-NZ" altLang="en-CN" sz="2000" dirty="0"/>
          </a:p>
          <a:p>
            <a:pPr eaLnBrk="1" hangingPunct="1"/>
            <a:endParaRPr lang="en-GB" altLang="en-CN" sz="2000" dirty="0"/>
          </a:p>
        </p:txBody>
      </p:sp>
      <p:pic>
        <p:nvPicPr>
          <p:cNvPr id="8" name="Picture 7">
            <a:extLst>
              <a:ext uri="{FF2B5EF4-FFF2-40B4-BE49-F238E27FC236}">
                <a16:creationId xmlns:a16="http://schemas.microsoft.com/office/drawing/2014/main" id="{AE25C521-B68D-D148-A331-580499AFFC7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619672" y="5395163"/>
            <a:ext cx="5760640" cy="1202189"/>
          </a:xfrm>
          <a:prstGeom prst="rect">
            <a:avLst/>
          </a:prstGeom>
        </p:spPr>
      </p:pic>
    </p:spTree>
    <p:extLst>
      <p:ext uri="{BB962C8B-B14F-4D97-AF65-F5344CB8AC3E}">
        <p14:creationId xmlns:p14="http://schemas.microsoft.com/office/powerpoint/2010/main" val="273024818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a:extLst>
              <a:ext uri="{FF2B5EF4-FFF2-40B4-BE49-F238E27FC236}">
                <a16:creationId xmlns:a16="http://schemas.microsoft.com/office/drawing/2014/main" id="{702AD631-BA60-FA47-8C5F-737F7FC45809}"/>
              </a:ext>
            </a:extLst>
          </p:cNvPr>
          <p:cNvSpPr>
            <a:spLocks noGrp="1" noChangeArrowheads="1"/>
          </p:cNvSpPr>
          <p:nvPr>
            <p:ph type="title"/>
          </p:nvPr>
        </p:nvSpPr>
        <p:spPr/>
        <p:txBody>
          <a:bodyPr/>
          <a:lstStyle/>
          <a:p>
            <a:pPr eaLnBrk="1" hangingPunct="1">
              <a:defRPr/>
            </a:pPr>
            <a:r>
              <a:rPr lang="en-NZ" dirty="0">
                <a:cs typeface="+mj-cs"/>
              </a:rPr>
              <a:t>Other methods to compare?</a:t>
            </a:r>
            <a:endParaRPr lang="en-GB" dirty="0">
              <a:cs typeface="+mj-cs"/>
            </a:endParaRPr>
          </a:p>
        </p:txBody>
      </p:sp>
      <p:sp>
        <p:nvSpPr>
          <p:cNvPr id="65538" name="Rectangle 3">
            <a:extLst>
              <a:ext uri="{FF2B5EF4-FFF2-40B4-BE49-F238E27FC236}">
                <a16:creationId xmlns:a16="http://schemas.microsoft.com/office/drawing/2014/main" id="{DA9A9BE9-7598-4C44-9AE3-D34C75F24AEF}"/>
              </a:ext>
            </a:extLst>
          </p:cNvPr>
          <p:cNvSpPr>
            <a:spLocks noGrp="1" noChangeArrowheads="1"/>
          </p:cNvSpPr>
          <p:nvPr>
            <p:ph type="body" idx="1"/>
          </p:nvPr>
        </p:nvSpPr>
        <p:spPr/>
        <p:txBody>
          <a:bodyPr/>
          <a:lstStyle/>
          <a:p>
            <a:r>
              <a:rPr lang="en-GB" sz="2000" dirty="0"/>
              <a:t>Some statisticians simply compare models using the Pearson </a:t>
            </a:r>
            <a:r>
              <a:rPr lang="en-GB" sz="2000" dirty="0" err="1"/>
              <a:t>chisq</a:t>
            </a:r>
            <a:r>
              <a:rPr lang="en-GB" sz="2000" dirty="0"/>
              <a:t> dispersion statistic for each model (this is the value we calculated to evaluate overdispersion) and a visual evaluation of the ‘homogeneity plot” (scaled abs residuals vs fitted values).</a:t>
            </a:r>
            <a:r>
              <a:rPr lang="en-CN" sz="2000" dirty="0"/>
              <a:t> </a:t>
            </a:r>
            <a:r>
              <a:rPr lang="en-GB" sz="2000" dirty="0"/>
              <a:t>See:</a:t>
            </a:r>
            <a:endParaRPr lang="en-CN" sz="2000" dirty="0"/>
          </a:p>
          <a:p>
            <a:r>
              <a:rPr lang="en-GB" sz="2000" u="sng" dirty="0">
                <a:hlinkClick r:id="rId2"/>
              </a:rPr>
              <a:t>https://www.theanalysisfactor.com/poisson-or-negative-binomial-using-count-model-diagnostics-to-select-a-model/</a:t>
            </a:r>
            <a:endParaRPr lang="en-CN" sz="2000" dirty="0"/>
          </a:p>
          <a:p>
            <a:endParaRPr lang="en-GB" sz="2000" dirty="0"/>
          </a:p>
          <a:p>
            <a:r>
              <a:rPr lang="en-GB" sz="2000" dirty="0"/>
              <a:t>You will see that the residuals themselves are not homogeneous, but they are all much reduced in magnitude with the Negative binomial model.</a:t>
            </a:r>
            <a:endParaRPr lang="en-CN" sz="2000" dirty="0"/>
          </a:p>
          <a:p>
            <a:pPr eaLnBrk="1" hangingPunct="1"/>
            <a:endParaRPr lang="en-GB" altLang="en-CN" sz="2000" dirty="0"/>
          </a:p>
          <a:p>
            <a:pPr eaLnBrk="1" hangingPunct="1"/>
            <a:endParaRPr lang="en-NZ" altLang="en-CN" sz="2000" dirty="0"/>
          </a:p>
          <a:p>
            <a:pPr eaLnBrk="1" hangingPunct="1"/>
            <a:endParaRPr lang="en-GB" altLang="en-CN" sz="2000" dirty="0"/>
          </a:p>
        </p:txBody>
      </p:sp>
    </p:spTree>
    <p:extLst>
      <p:ext uri="{BB962C8B-B14F-4D97-AF65-F5344CB8AC3E}">
        <p14:creationId xmlns:p14="http://schemas.microsoft.com/office/powerpoint/2010/main" val="36653974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D5D6DE6E-2C95-F242-ADF9-06DB8740AA6B}"/>
              </a:ext>
            </a:extLst>
          </p:cNvPr>
          <p:cNvSpPr>
            <a:spLocks noGrp="1" noChangeArrowheads="1"/>
          </p:cNvSpPr>
          <p:nvPr>
            <p:ph type="title"/>
          </p:nvPr>
        </p:nvSpPr>
        <p:spPr/>
        <p:txBody>
          <a:bodyPr/>
          <a:lstStyle/>
          <a:p>
            <a:pPr eaLnBrk="1" hangingPunct="1">
              <a:defRPr/>
            </a:pPr>
            <a:r>
              <a:rPr lang="en-NZ" dirty="0">
                <a:cs typeface="+mj-cs"/>
              </a:rPr>
              <a:t>Testing for overdispersion in binary data</a:t>
            </a:r>
            <a:endParaRPr lang="en-GB" dirty="0">
              <a:cs typeface="+mj-cs"/>
            </a:endParaRPr>
          </a:p>
        </p:txBody>
      </p:sp>
      <p:sp>
        <p:nvSpPr>
          <p:cNvPr id="67586" name="Content Placeholder 1">
            <a:extLst>
              <a:ext uri="{FF2B5EF4-FFF2-40B4-BE49-F238E27FC236}">
                <a16:creationId xmlns:a16="http://schemas.microsoft.com/office/drawing/2014/main" id="{E846FD46-20DD-E34B-9422-F29203B2509C}"/>
              </a:ext>
            </a:extLst>
          </p:cNvPr>
          <p:cNvSpPr>
            <a:spLocks noGrp="1" noChangeArrowheads="1"/>
          </p:cNvSpPr>
          <p:nvPr>
            <p:ph idx="1"/>
          </p:nvPr>
        </p:nvSpPr>
        <p:spPr>
          <a:xfrm>
            <a:off x="323850" y="1989138"/>
            <a:ext cx="3816350" cy="4392612"/>
          </a:xfrm>
        </p:spPr>
        <p:txBody>
          <a:bodyPr/>
          <a:lstStyle/>
          <a:p>
            <a:pPr marL="0" indent="0">
              <a:buFont typeface="Wingdings" pitchFamily="2" charset="2"/>
              <a:buNone/>
            </a:pPr>
            <a:r>
              <a:rPr lang="en-US" altLang="en-CN" sz="2000"/>
              <a:t>This is not a simple problem because the data are 0</a:t>
            </a:r>
            <a:r>
              <a:rPr lang="en-US" altLang="en-US" sz="2000"/>
              <a:t>’</a:t>
            </a:r>
            <a:r>
              <a:rPr lang="en-US" altLang="en-CN" sz="2000"/>
              <a:t>s and 1</a:t>
            </a:r>
            <a:r>
              <a:rPr lang="en-US" altLang="en-US" sz="2000"/>
              <a:t>’</a:t>
            </a:r>
            <a:r>
              <a:rPr lang="en-US" altLang="en-CN" sz="2000"/>
              <a:t>s.</a:t>
            </a:r>
          </a:p>
          <a:p>
            <a:pPr marL="0" indent="0">
              <a:buFont typeface="Wingdings" pitchFamily="2" charset="2"/>
              <a:buNone/>
            </a:pPr>
            <a:endParaRPr lang="en-US" altLang="en-CN" sz="1000"/>
          </a:p>
          <a:p>
            <a:pPr marL="0" indent="0">
              <a:buFont typeface="Wingdings" pitchFamily="2" charset="2"/>
              <a:buNone/>
            </a:pPr>
            <a:r>
              <a:rPr lang="en-US" altLang="en-CN" sz="2000"/>
              <a:t>The overdispersion test can be used, but we can also use something called a binned plot.</a:t>
            </a:r>
          </a:p>
          <a:p>
            <a:pPr marL="0" indent="0">
              <a:buFont typeface="Wingdings" pitchFamily="2" charset="2"/>
              <a:buNone/>
            </a:pPr>
            <a:r>
              <a:rPr lang="en-US" altLang="en-CN" sz="2000"/>
              <a:t>Residuals divided into ranges of expected values (bins), then average resids created and compared to 95%CIs created per bin.</a:t>
            </a:r>
          </a:p>
          <a:p>
            <a:pPr marL="0" indent="0">
              <a:buFont typeface="Wingdings" pitchFamily="2" charset="2"/>
              <a:buNone/>
            </a:pPr>
            <a:r>
              <a:rPr lang="en-US" altLang="en-CN" sz="2000"/>
              <a:t>If model is true, then 95%  of the mean residuals should lie in the 95% CIs</a:t>
            </a:r>
          </a:p>
        </p:txBody>
      </p:sp>
      <p:pic>
        <p:nvPicPr>
          <p:cNvPr id="67587" name="Picture 2">
            <a:extLst>
              <a:ext uri="{FF2B5EF4-FFF2-40B4-BE49-F238E27FC236}">
                <a16:creationId xmlns:a16="http://schemas.microsoft.com/office/drawing/2014/main" id="{11886262-429A-4745-B707-EF6AECD4FFF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71950" y="1844675"/>
            <a:ext cx="5113338" cy="432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a:extLst>
              <a:ext uri="{FF2B5EF4-FFF2-40B4-BE49-F238E27FC236}">
                <a16:creationId xmlns:a16="http://schemas.microsoft.com/office/drawing/2014/main" id="{5D0BA750-40CE-544C-900F-42FF4A9B725A}"/>
              </a:ext>
            </a:extLst>
          </p:cNvPr>
          <p:cNvSpPr>
            <a:spLocks noGrp="1" noChangeArrowheads="1"/>
          </p:cNvSpPr>
          <p:nvPr>
            <p:ph type="title"/>
          </p:nvPr>
        </p:nvSpPr>
        <p:spPr>
          <a:xfrm>
            <a:off x="0" y="836613"/>
            <a:ext cx="8459788" cy="719137"/>
          </a:xfrm>
        </p:spPr>
        <p:txBody>
          <a:bodyPr/>
          <a:lstStyle/>
          <a:p>
            <a:pPr algn="ctr" eaLnBrk="1" hangingPunct="1">
              <a:defRPr/>
            </a:pPr>
            <a:r>
              <a:rPr lang="en-NZ" sz="4000" b="0" dirty="0">
                <a:solidFill>
                  <a:srgbClr val="FF0000"/>
                </a:solidFill>
                <a:cs typeface="+mj-cs"/>
              </a:rPr>
              <a:t>Exercise 2.3. </a:t>
            </a:r>
            <a:br>
              <a:rPr lang="en-NZ" sz="4000" b="0" dirty="0">
                <a:solidFill>
                  <a:srgbClr val="FF0000"/>
                </a:solidFill>
                <a:cs typeface="+mj-cs"/>
              </a:rPr>
            </a:br>
            <a:r>
              <a:rPr lang="en-NZ" sz="4000" b="0" dirty="0">
                <a:solidFill>
                  <a:srgbClr val="FF0000"/>
                </a:solidFill>
                <a:cs typeface="+mj-cs"/>
              </a:rPr>
              <a:t>Graduate admissions</a:t>
            </a:r>
            <a:endParaRPr lang="en-GB" sz="4000" b="0" dirty="0">
              <a:solidFill>
                <a:srgbClr val="FF0000"/>
              </a:solidFill>
              <a:cs typeface="+mj-cs"/>
            </a:endParaRPr>
          </a:p>
        </p:txBody>
      </p:sp>
      <p:sp>
        <p:nvSpPr>
          <p:cNvPr id="243715" name="Rectangle 3">
            <a:extLst>
              <a:ext uri="{FF2B5EF4-FFF2-40B4-BE49-F238E27FC236}">
                <a16:creationId xmlns:a16="http://schemas.microsoft.com/office/drawing/2014/main" id="{101B6E24-D8A5-D842-8559-D89DE9D06675}"/>
              </a:ext>
            </a:extLst>
          </p:cNvPr>
          <p:cNvSpPr>
            <a:spLocks noGrp="1" noChangeArrowheads="1"/>
          </p:cNvSpPr>
          <p:nvPr>
            <p:ph type="body" idx="1"/>
          </p:nvPr>
        </p:nvSpPr>
        <p:spPr>
          <a:xfrm>
            <a:off x="468313" y="260350"/>
            <a:ext cx="7416800" cy="1368425"/>
          </a:xfrm>
          <a:ln>
            <a:solidFill>
              <a:srgbClr val="FF0000"/>
            </a:solidFill>
            <a:miter lim="800000"/>
            <a:headEnd/>
            <a:tailEnd/>
          </a:ln>
        </p:spPr>
        <p:txBody>
          <a:bodyPr/>
          <a:lstStyle/>
          <a:p>
            <a:pPr marL="0" lvl="1" indent="0" eaLnBrk="1" hangingPunct="1">
              <a:buClr>
                <a:schemeClr val="tx2"/>
              </a:buClr>
              <a:buFont typeface="Wingdings" pitchFamily="2" charset="2"/>
              <a:buNone/>
            </a:pPr>
            <a:endParaRPr lang="en-US" altLang="en-CN" sz="2400" dirty="0">
              <a:solidFill>
                <a:srgbClr val="FF0000"/>
              </a:solidFill>
            </a:endParaRPr>
          </a:p>
          <a:p>
            <a:pPr marL="0" lvl="1" indent="0" eaLnBrk="1" hangingPunct="1">
              <a:buClr>
                <a:schemeClr val="tx2"/>
              </a:buClr>
              <a:buFont typeface="Wingdings" pitchFamily="2" charset="2"/>
              <a:buNone/>
            </a:pPr>
            <a:endParaRPr lang="en-US" altLang="en-CN" sz="2400" dirty="0">
              <a:solidFill>
                <a:srgbClr val="FF0000"/>
              </a:solidFill>
            </a:endParaRPr>
          </a:p>
          <a:p>
            <a:pPr marL="0" lvl="1" indent="0" eaLnBrk="1" hangingPunct="1">
              <a:buClr>
                <a:schemeClr val="tx2"/>
              </a:buClr>
              <a:buFont typeface="Wingdings" pitchFamily="2" charset="2"/>
              <a:buNone/>
            </a:pPr>
            <a:endParaRPr lang="en-US" altLang="en-CN" sz="2400" dirty="0">
              <a:solidFill>
                <a:srgbClr val="FF0000"/>
              </a:solidFill>
            </a:endParaRPr>
          </a:p>
          <a:p>
            <a:pPr marL="0" lvl="1" indent="0" eaLnBrk="1" hangingPunct="1">
              <a:buClr>
                <a:schemeClr val="tx2"/>
              </a:buClr>
              <a:buFont typeface="Wingdings" pitchFamily="2" charset="2"/>
              <a:buNone/>
            </a:pPr>
            <a:r>
              <a:rPr lang="en-US" altLang="en-CN" sz="2400" dirty="0">
                <a:solidFill>
                  <a:srgbClr val="000000"/>
                </a:solidFill>
              </a:rPr>
              <a:t>A researcher is interested in how variables, such as GRE (Graduate Record Exam scores), GPA (grade point average) and rank (prestige of the undergraduate institution) affect admission into graduate school. The response variable, "admit" is a binary variable (admit/don't admit).</a:t>
            </a:r>
          </a:p>
          <a:p>
            <a:pPr marL="0" lvl="1" indent="0" eaLnBrk="1" hangingPunct="1">
              <a:buClr>
                <a:schemeClr val="tx2"/>
              </a:buClr>
              <a:buFont typeface="Wingdings" pitchFamily="2" charset="2"/>
              <a:buNone/>
            </a:pPr>
            <a:endParaRPr lang="en-GB" altLang="en-CN" sz="1000" dirty="0">
              <a:solidFill>
                <a:srgbClr val="000000"/>
              </a:solidFill>
            </a:endParaRPr>
          </a:p>
          <a:p>
            <a:pPr eaLnBrk="1" hangingPunct="1"/>
            <a:r>
              <a:rPr lang="en-GB" altLang="en-CN" sz="2400" dirty="0">
                <a:solidFill>
                  <a:srgbClr val="000000"/>
                </a:solidFill>
              </a:rPr>
              <a:t>Open </a:t>
            </a:r>
            <a:r>
              <a:rPr lang="en-GB" altLang="en-CN" sz="2400" dirty="0" err="1">
                <a:solidFill>
                  <a:srgbClr val="000000"/>
                </a:solidFill>
              </a:rPr>
              <a:t>binary.csv</a:t>
            </a:r>
            <a:endParaRPr lang="en-GB" altLang="en-CN" sz="2400" dirty="0">
              <a:solidFill>
                <a:srgbClr val="000000"/>
              </a:solidFill>
            </a:endParaRPr>
          </a:p>
          <a:p>
            <a:pPr eaLnBrk="1" hangingPunct="1"/>
            <a:r>
              <a:rPr lang="en-GB" altLang="en-CN" sz="2400" dirty="0">
                <a:solidFill>
                  <a:srgbClr val="000000"/>
                </a:solidFill>
              </a:rPr>
              <a:t>Make an appropriate model and run  it</a:t>
            </a:r>
          </a:p>
          <a:p>
            <a:pPr eaLnBrk="1" hangingPunct="1"/>
            <a:r>
              <a:rPr lang="en-GB" altLang="en-CN" sz="2400" dirty="0">
                <a:solidFill>
                  <a:srgbClr val="000000"/>
                </a:solidFill>
              </a:rPr>
              <a:t>Plot residual diagnostics and test for overdispersion</a:t>
            </a:r>
          </a:p>
          <a:p>
            <a:pPr eaLnBrk="1" hangingPunct="1"/>
            <a:r>
              <a:rPr lang="en-GB" altLang="en-CN" sz="2400" dirty="0">
                <a:solidFill>
                  <a:srgbClr val="000000"/>
                </a:solidFill>
              </a:rPr>
              <a:t>Test whether it explains significant variation (you will need to run the </a:t>
            </a:r>
            <a:r>
              <a:rPr lang="en-GB" altLang="en-CN" sz="2400" dirty="0" err="1">
                <a:solidFill>
                  <a:srgbClr val="000000"/>
                </a:solidFill>
              </a:rPr>
              <a:t>anova</a:t>
            </a:r>
            <a:r>
              <a:rPr lang="en-GB" altLang="en-CN" sz="2400" dirty="0">
                <a:solidFill>
                  <a:srgbClr val="000000"/>
                </a:solidFill>
              </a:rPr>
              <a:t>() statement comparing fitted and null models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243715">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3715">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3715">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3715">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371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2" name="Rectangle 4">
            <a:extLst>
              <a:ext uri="{FF2B5EF4-FFF2-40B4-BE49-F238E27FC236}">
                <a16:creationId xmlns:a16="http://schemas.microsoft.com/office/drawing/2014/main" id="{5AA97463-535A-F746-B7F9-21AA1B40D6C5}"/>
              </a:ext>
            </a:extLst>
          </p:cNvPr>
          <p:cNvSpPr>
            <a:spLocks noGrp="1" noChangeArrowheads="1"/>
          </p:cNvSpPr>
          <p:nvPr>
            <p:ph type="title"/>
          </p:nvPr>
        </p:nvSpPr>
        <p:spPr/>
        <p:txBody>
          <a:bodyPr/>
          <a:lstStyle/>
          <a:p>
            <a:pPr eaLnBrk="1" hangingPunct="1">
              <a:defRPr/>
            </a:pPr>
            <a:r>
              <a:rPr lang="en-NZ" dirty="0">
                <a:cs typeface="+mj-cs"/>
              </a:rPr>
              <a:t>Assessing predictors/ </a:t>
            </a:r>
            <a:br>
              <a:rPr lang="en-NZ" dirty="0">
                <a:cs typeface="+mj-cs"/>
              </a:rPr>
            </a:br>
            <a:r>
              <a:rPr lang="en-NZ" dirty="0">
                <a:cs typeface="+mj-cs"/>
              </a:rPr>
              <a:t>model selection</a:t>
            </a:r>
            <a:endParaRPr lang="en-GB" dirty="0">
              <a:cs typeface="+mj-cs"/>
            </a:endParaRPr>
          </a:p>
        </p:txBody>
      </p:sp>
      <p:sp>
        <p:nvSpPr>
          <p:cNvPr id="69634" name="Content Placeholder 1">
            <a:extLst>
              <a:ext uri="{FF2B5EF4-FFF2-40B4-BE49-F238E27FC236}">
                <a16:creationId xmlns:a16="http://schemas.microsoft.com/office/drawing/2014/main" id="{A65F6FF1-2E2F-EC4C-8DD0-A577E51A5E53}"/>
              </a:ext>
            </a:extLst>
          </p:cNvPr>
          <p:cNvSpPr>
            <a:spLocks noGrp="1" noChangeArrowheads="1"/>
          </p:cNvSpPr>
          <p:nvPr>
            <p:ph idx="1"/>
          </p:nvPr>
        </p:nvSpPr>
        <p:spPr>
          <a:xfrm>
            <a:off x="468313" y="2565400"/>
            <a:ext cx="8229600" cy="3240088"/>
          </a:xfrm>
        </p:spPr>
        <p:txBody>
          <a:bodyPr/>
          <a:lstStyle/>
          <a:p>
            <a:pPr marL="0" indent="0">
              <a:buFont typeface="Wingdings" pitchFamily="2" charset="2"/>
              <a:buNone/>
            </a:pPr>
            <a:r>
              <a:rPr lang="en-US" altLang="en-CN" sz="2400" dirty="0"/>
              <a:t>When you have a lot of predictors in a GLM</a:t>
            </a:r>
          </a:p>
          <a:p>
            <a:pPr marL="0" indent="0">
              <a:buFont typeface="Wingdings" pitchFamily="2" charset="2"/>
              <a:buNone/>
            </a:pPr>
            <a:endParaRPr lang="en-US" altLang="en-CN" sz="2400" dirty="0"/>
          </a:p>
          <a:p>
            <a:pPr marL="0" indent="0">
              <a:buFont typeface="Wingdings" pitchFamily="2" charset="2"/>
              <a:buNone/>
            </a:pPr>
            <a:endParaRPr lang="en-US" altLang="en-CN" sz="2400" dirty="0"/>
          </a:p>
          <a:p>
            <a:pPr marL="0" indent="0">
              <a:buFont typeface="Wingdings" pitchFamily="2" charset="2"/>
              <a:buNone/>
            </a:pPr>
            <a:endParaRPr lang="en-US" altLang="en-CN" sz="2400" dirty="0"/>
          </a:p>
          <a:p>
            <a:pPr marL="0" indent="0">
              <a:buFont typeface="Wingdings" pitchFamily="2" charset="2"/>
              <a:buNone/>
            </a:pPr>
            <a:r>
              <a:rPr lang="en-US" altLang="en-CN" sz="2400" dirty="0"/>
              <a:t>How do you decide which predictors are important?</a:t>
            </a:r>
          </a:p>
          <a:p>
            <a:pPr marL="0" indent="0">
              <a:buFont typeface="Wingdings" pitchFamily="2" charset="2"/>
              <a:buNone/>
            </a:pPr>
            <a:r>
              <a:rPr lang="en-US" altLang="en-CN" sz="2400" dirty="0"/>
              <a:t>[i.e. How to choose best models?]</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DA2863C3-C7F0-924D-8411-602FF771F241}"/>
                  </a:ext>
                </a:extLst>
              </p:cNvPr>
              <p:cNvSpPr/>
              <p:nvPr/>
            </p:nvSpPr>
            <p:spPr>
              <a:xfrm>
                <a:off x="736712" y="3356992"/>
                <a:ext cx="6984776" cy="557910"/>
              </a:xfrm>
              <a:prstGeom prst="rect">
                <a:avLst/>
              </a:prstGeom>
            </p:spPr>
            <p:txBody>
              <a:bodyPr wrap="square">
                <a:spAutoFit/>
              </a:bodyPr>
              <a:lstStyle/>
              <a:p>
                <a:pPr algn="ctr"/>
                <a:r>
                  <a:rPr lang="en-CN" sz="2800" dirty="0">
                    <a:latin typeface="Times New Roman" panose="02020603050405020304" pitchFamily="18" charset="0"/>
                    <a:ea typeface="Times New Roman" panose="02020603050405020304" pitchFamily="18" charset="0"/>
                  </a:rPr>
                  <a:t> </a:t>
                </a:r>
                <a14:m>
                  <m:oMath xmlns:m="http://schemas.openxmlformats.org/officeDocument/2006/math">
                    <m:sSub>
                      <m:sSubPr>
                        <m:ctrlPr>
                          <a:rPr lang="en-CN" sz="2800" i="1">
                            <a:effectLst/>
                            <a:latin typeface="Cambria Math" panose="02040503050406030204" pitchFamily="18" charset="0"/>
                            <a:ea typeface="Times New Roman" panose="02020603050405020304" pitchFamily="18" charset="0"/>
                          </a:rPr>
                        </m:ctrlPr>
                      </m:sSubPr>
                      <m:e>
                        <m:r>
                          <a:rPr lang="en-CN" sz="2800" i="1">
                            <a:effectLst/>
                            <a:latin typeface="Cambria Math" panose="02040503050406030204" pitchFamily="18" charset="0"/>
                            <a:ea typeface="Times New Roman" panose="02020603050405020304" pitchFamily="18" charset="0"/>
                          </a:rPr>
                          <m:t>𝑦</m:t>
                        </m:r>
                      </m:e>
                      <m:sub>
                        <m:r>
                          <a:rPr lang="en-CN" sz="2800" i="1">
                            <a:effectLst/>
                            <a:latin typeface="Cambria Math" panose="02040503050406030204" pitchFamily="18" charset="0"/>
                            <a:ea typeface="Times New Roman" panose="02020603050405020304" pitchFamily="18" charset="0"/>
                          </a:rPr>
                          <m:t>𝑖𝑗𝑘</m:t>
                        </m:r>
                      </m:sub>
                    </m:sSub>
                    <m:r>
                      <a:rPr lang="en-CN" sz="2800" i="1">
                        <a:effectLst/>
                        <a:latin typeface="Cambria Math" panose="02040503050406030204" pitchFamily="18" charset="0"/>
                        <a:ea typeface="Times New Roman" panose="02020603050405020304" pitchFamily="18" charset="0"/>
                      </a:rPr>
                      <m:t>= </m:t>
                    </m:r>
                    <m:sSub>
                      <m:sSubPr>
                        <m:ctrlPr>
                          <a:rPr lang="en-CN" sz="2800" i="1">
                            <a:effectLst/>
                            <a:latin typeface="Cambria Math" panose="02040503050406030204" pitchFamily="18" charset="0"/>
                            <a:ea typeface="Times New Roman" panose="02020603050405020304" pitchFamily="18" charset="0"/>
                          </a:rPr>
                        </m:ctrlPr>
                      </m:sSubPr>
                      <m:e>
                        <m:r>
                          <a:rPr lang="en-CN" sz="2800" i="1">
                            <a:effectLst/>
                            <a:latin typeface="Cambria Math" panose="02040503050406030204" pitchFamily="18" charset="0"/>
                            <a:ea typeface="Times New Roman" panose="02020603050405020304" pitchFamily="18" charset="0"/>
                          </a:rPr>
                          <m:t>𝛽</m:t>
                        </m:r>
                      </m:e>
                      <m:sub>
                        <m:r>
                          <a:rPr lang="en-CN" sz="2800" i="1">
                            <a:effectLst/>
                            <a:latin typeface="Cambria Math" panose="02040503050406030204" pitchFamily="18" charset="0"/>
                            <a:ea typeface="Times New Roman" panose="02020603050405020304" pitchFamily="18" charset="0"/>
                          </a:rPr>
                          <m:t>0</m:t>
                        </m:r>
                      </m:sub>
                    </m:sSub>
                    <m:r>
                      <a:rPr lang="en-CN" sz="2800" i="1">
                        <a:effectLst/>
                        <a:latin typeface="Cambria Math" panose="02040503050406030204" pitchFamily="18" charset="0"/>
                        <a:ea typeface="Times New Roman" panose="02020603050405020304" pitchFamily="18" charset="0"/>
                      </a:rPr>
                      <m:t>+</m:t>
                    </m:r>
                    <m:sSub>
                      <m:sSubPr>
                        <m:ctrlPr>
                          <a:rPr lang="en-CN" sz="2800" i="1">
                            <a:effectLst/>
                            <a:latin typeface="Cambria Math" panose="02040503050406030204" pitchFamily="18" charset="0"/>
                            <a:ea typeface="Times New Roman" panose="02020603050405020304" pitchFamily="18" charset="0"/>
                          </a:rPr>
                        </m:ctrlPr>
                      </m:sSubPr>
                      <m:e>
                        <m:r>
                          <a:rPr lang="en-CN" sz="2800" i="1">
                            <a:effectLst/>
                            <a:latin typeface="Cambria Math" panose="02040503050406030204" pitchFamily="18" charset="0"/>
                            <a:ea typeface="Times New Roman" panose="02020603050405020304" pitchFamily="18" charset="0"/>
                          </a:rPr>
                          <m:t>𝛽</m:t>
                        </m:r>
                      </m:e>
                      <m:sub>
                        <m:r>
                          <a:rPr lang="en-CN" sz="2800" i="1">
                            <a:effectLst/>
                            <a:latin typeface="Cambria Math" panose="02040503050406030204" pitchFamily="18" charset="0"/>
                            <a:ea typeface="Times New Roman" panose="02020603050405020304" pitchFamily="18" charset="0"/>
                          </a:rPr>
                          <m:t>1</m:t>
                        </m:r>
                      </m:sub>
                    </m:sSub>
                    <m:sSub>
                      <m:sSubPr>
                        <m:ctrlPr>
                          <a:rPr lang="en-CN" sz="2800" i="1">
                            <a:effectLst/>
                            <a:latin typeface="Cambria Math" panose="02040503050406030204" pitchFamily="18" charset="0"/>
                            <a:ea typeface="Times New Roman" panose="02020603050405020304" pitchFamily="18" charset="0"/>
                          </a:rPr>
                        </m:ctrlPr>
                      </m:sSubPr>
                      <m:e>
                        <m:r>
                          <a:rPr lang="en-CN" sz="2800" i="1">
                            <a:effectLst/>
                            <a:latin typeface="Cambria Math" panose="02040503050406030204" pitchFamily="18" charset="0"/>
                            <a:ea typeface="Times New Roman" panose="02020603050405020304" pitchFamily="18" charset="0"/>
                          </a:rPr>
                          <m:t>𝑥</m:t>
                        </m:r>
                      </m:e>
                      <m:sub>
                        <m:r>
                          <a:rPr lang="en-CN" sz="2800" i="1">
                            <a:effectLst/>
                            <a:latin typeface="Cambria Math" panose="02040503050406030204" pitchFamily="18" charset="0"/>
                            <a:ea typeface="Times New Roman" panose="02020603050405020304" pitchFamily="18" charset="0"/>
                          </a:rPr>
                          <m:t>1</m:t>
                        </m:r>
                      </m:sub>
                    </m:sSub>
                    <m:r>
                      <a:rPr lang="en-CN" sz="2800" i="1">
                        <a:effectLst/>
                        <a:latin typeface="Cambria Math" panose="02040503050406030204" pitchFamily="18" charset="0"/>
                        <a:ea typeface="Times New Roman" panose="02020603050405020304" pitchFamily="18" charset="0"/>
                      </a:rPr>
                      <m:t>+</m:t>
                    </m:r>
                    <m:sSub>
                      <m:sSubPr>
                        <m:ctrlPr>
                          <a:rPr lang="en-CN" sz="2800" i="1">
                            <a:effectLst/>
                            <a:latin typeface="Cambria Math" panose="02040503050406030204" pitchFamily="18" charset="0"/>
                            <a:ea typeface="Times New Roman" panose="02020603050405020304" pitchFamily="18" charset="0"/>
                          </a:rPr>
                        </m:ctrlPr>
                      </m:sSubPr>
                      <m:e>
                        <m:r>
                          <a:rPr lang="en-CN" sz="2800" i="1">
                            <a:effectLst/>
                            <a:latin typeface="Cambria Math" panose="02040503050406030204" pitchFamily="18" charset="0"/>
                            <a:ea typeface="Times New Roman" panose="02020603050405020304" pitchFamily="18" charset="0"/>
                          </a:rPr>
                          <m:t>𝛽</m:t>
                        </m:r>
                      </m:e>
                      <m:sub>
                        <m:r>
                          <a:rPr lang="en-CN" sz="2800" i="1">
                            <a:effectLst/>
                            <a:latin typeface="Cambria Math" panose="02040503050406030204" pitchFamily="18" charset="0"/>
                            <a:ea typeface="Times New Roman" panose="02020603050405020304" pitchFamily="18" charset="0"/>
                          </a:rPr>
                          <m:t>2</m:t>
                        </m:r>
                      </m:sub>
                    </m:sSub>
                    <m:sSub>
                      <m:sSubPr>
                        <m:ctrlPr>
                          <a:rPr lang="en-CN" sz="2800" i="1">
                            <a:effectLst/>
                            <a:latin typeface="Cambria Math" panose="02040503050406030204" pitchFamily="18" charset="0"/>
                            <a:ea typeface="Times New Roman" panose="02020603050405020304" pitchFamily="18" charset="0"/>
                          </a:rPr>
                        </m:ctrlPr>
                      </m:sSubPr>
                      <m:e>
                        <m:r>
                          <a:rPr lang="en-CN" sz="2800" i="1">
                            <a:effectLst/>
                            <a:latin typeface="Cambria Math" panose="02040503050406030204" pitchFamily="18" charset="0"/>
                            <a:ea typeface="Times New Roman" panose="02020603050405020304" pitchFamily="18" charset="0"/>
                          </a:rPr>
                          <m:t>𝑥</m:t>
                        </m:r>
                      </m:e>
                      <m:sub>
                        <m:r>
                          <a:rPr lang="en-CN" sz="2800" i="1">
                            <a:effectLst/>
                            <a:latin typeface="Cambria Math" panose="02040503050406030204" pitchFamily="18" charset="0"/>
                            <a:ea typeface="Times New Roman" panose="02020603050405020304" pitchFamily="18" charset="0"/>
                          </a:rPr>
                          <m:t>2</m:t>
                        </m:r>
                      </m:sub>
                    </m:sSub>
                    <m:r>
                      <a:rPr lang="en-CN" sz="2800" i="1">
                        <a:effectLst/>
                        <a:latin typeface="Cambria Math" panose="02040503050406030204" pitchFamily="18" charset="0"/>
                        <a:ea typeface="Times New Roman" panose="02020603050405020304" pitchFamily="18" charset="0"/>
                      </a:rPr>
                      <m:t> +</m:t>
                    </m:r>
                    <m:sSub>
                      <m:sSubPr>
                        <m:ctrlPr>
                          <a:rPr lang="en-CN" sz="2800" i="1">
                            <a:effectLst/>
                            <a:latin typeface="Cambria Math" panose="02040503050406030204" pitchFamily="18" charset="0"/>
                            <a:ea typeface="Times New Roman" panose="02020603050405020304" pitchFamily="18" charset="0"/>
                          </a:rPr>
                        </m:ctrlPr>
                      </m:sSubPr>
                      <m:e>
                        <m:r>
                          <a:rPr lang="en-CN" sz="2800" i="1">
                            <a:effectLst/>
                            <a:latin typeface="Cambria Math" panose="02040503050406030204" pitchFamily="18" charset="0"/>
                            <a:ea typeface="Times New Roman" panose="02020603050405020304" pitchFamily="18" charset="0"/>
                          </a:rPr>
                          <m:t>𝛽</m:t>
                        </m:r>
                      </m:e>
                      <m:sub>
                        <m:r>
                          <a:rPr lang="en-CN" sz="2800" i="1">
                            <a:effectLst/>
                            <a:latin typeface="Cambria Math" panose="02040503050406030204" pitchFamily="18" charset="0"/>
                            <a:ea typeface="Times New Roman" panose="02020603050405020304" pitchFamily="18" charset="0"/>
                          </a:rPr>
                          <m:t>3</m:t>
                        </m:r>
                      </m:sub>
                    </m:sSub>
                    <m:sSub>
                      <m:sSubPr>
                        <m:ctrlPr>
                          <a:rPr lang="en-CN" sz="2800" i="1">
                            <a:effectLst/>
                            <a:latin typeface="Cambria Math" panose="02040503050406030204" pitchFamily="18" charset="0"/>
                            <a:ea typeface="Times New Roman" panose="02020603050405020304" pitchFamily="18" charset="0"/>
                          </a:rPr>
                        </m:ctrlPr>
                      </m:sSubPr>
                      <m:e>
                        <m:r>
                          <a:rPr lang="en-CN" sz="2800" i="1">
                            <a:effectLst/>
                            <a:latin typeface="Cambria Math" panose="02040503050406030204" pitchFamily="18" charset="0"/>
                            <a:ea typeface="Times New Roman" panose="02020603050405020304" pitchFamily="18" charset="0"/>
                          </a:rPr>
                          <m:t>𝑥</m:t>
                        </m:r>
                      </m:e>
                      <m:sub>
                        <m:r>
                          <a:rPr lang="en-CN" sz="2800" i="1">
                            <a:effectLst/>
                            <a:latin typeface="Cambria Math" panose="02040503050406030204" pitchFamily="18" charset="0"/>
                            <a:ea typeface="Times New Roman" panose="02020603050405020304" pitchFamily="18" charset="0"/>
                          </a:rPr>
                          <m:t>1</m:t>
                        </m:r>
                      </m:sub>
                    </m:sSub>
                    <m:sSub>
                      <m:sSubPr>
                        <m:ctrlPr>
                          <a:rPr lang="en-CN" sz="2800" i="1">
                            <a:effectLst/>
                            <a:latin typeface="Cambria Math" panose="02040503050406030204" pitchFamily="18" charset="0"/>
                            <a:ea typeface="Times New Roman" panose="02020603050405020304" pitchFamily="18" charset="0"/>
                          </a:rPr>
                        </m:ctrlPr>
                      </m:sSubPr>
                      <m:e>
                        <m:r>
                          <a:rPr lang="en-CN" sz="2800" i="1">
                            <a:effectLst/>
                            <a:latin typeface="Cambria Math" panose="02040503050406030204" pitchFamily="18" charset="0"/>
                            <a:ea typeface="Times New Roman" panose="02020603050405020304" pitchFamily="18" charset="0"/>
                          </a:rPr>
                          <m:t>𝑥</m:t>
                        </m:r>
                      </m:e>
                      <m:sub>
                        <m:r>
                          <a:rPr lang="en-CN" sz="2800" i="1">
                            <a:effectLst/>
                            <a:latin typeface="Cambria Math" panose="02040503050406030204" pitchFamily="18" charset="0"/>
                            <a:ea typeface="Times New Roman" panose="02020603050405020304" pitchFamily="18" charset="0"/>
                          </a:rPr>
                          <m:t>2</m:t>
                        </m:r>
                      </m:sub>
                    </m:sSub>
                    <m:r>
                      <a:rPr lang="en-CN" sz="2800" i="1">
                        <a:effectLst/>
                        <a:latin typeface="Cambria Math" panose="02040503050406030204" pitchFamily="18" charset="0"/>
                        <a:ea typeface="Times New Roman" panose="02020603050405020304" pitchFamily="18" charset="0"/>
                      </a:rPr>
                      <m:t>+</m:t>
                    </m:r>
                    <m:sSub>
                      <m:sSubPr>
                        <m:ctrlPr>
                          <a:rPr lang="en-CN" sz="2800" i="1">
                            <a:effectLst/>
                            <a:latin typeface="Cambria Math" panose="02040503050406030204" pitchFamily="18" charset="0"/>
                            <a:ea typeface="Times New Roman" panose="02020603050405020304" pitchFamily="18" charset="0"/>
                          </a:rPr>
                        </m:ctrlPr>
                      </m:sSubPr>
                      <m:e>
                        <m:r>
                          <a:rPr lang="en-NZ" sz="2800" i="1">
                            <a:effectLst/>
                            <a:latin typeface="Cambria Math" panose="02040503050406030204" pitchFamily="18" charset="0"/>
                            <a:ea typeface="Times New Roman" panose="02020603050405020304" pitchFamily="18" charset="0"/>
                          </a:rPr>
                          <m:t>𝜀</m:t>
                        </m:r>
                      </m:e>
                      <m:sub>
                        <m:r>
                          <a:rPr lang="en-CN" sz="2800" i="1">
                            <a:effectLst/>
                            <a:latin typeface="Cambria Math" panose="02040503050406030204" pitchFamily="18" charset="0"/>
                            <a:ea typeface="Times New Roman" panose="02020603050405020304" pitchFamily="18" charset="0"/>
                          </a:rPr>
                          <m:t>𝑖𝑗𝑘</m:t>
                        </m:r>
                      </m:sub>
                    </m:sSub>
                  </m:oMath>
                </a14:m>
                <a:endParaRPr lang="en-CN" sz="2800" dirty="0">
                  <a:effectLst/>
                  <a:latin typeface="Times New Roman" panose="02020603050405020304" pitchFamily="18" charset="0"/>
                  <a:ea typeface="Times New Roman" panose="02020603050405020304" pitchFamily="18" charset="0"/>
                </a:endParaRPr>
              </a:p>
            </p:txBody>
          </p:sp>
        </mc:Choice>
        <mc:Fallback xmlns="">
          <p:sp>
            <p:nvSpPr>
              <p:cNvPr id="2" name="Rectangle 1">
                <a:extLst>
                  <a:ext uri="{FF2B5EF4-FFF2-40B4-BE49-F238E27FC236}">
                    <a16:creationId xmlns:a16="http://schemas.microsoft.com/office/drawing/2014/main" id="{DA2863C3-C7F0-924D-8411-602FF771F241}"/>
                  </a:ext>
                </a:extLst>
              </p:cNvPr>
              <p:cNvSpPr>
                <a:spLocks noRot="1" noChangeAspect="1" noMove="1" noResize="1" noEditPoints="1" noAdjustHandles="1" noChangeArrowheads="1" noChangeShapeType="1" noTextEdit="1"/>
              </p:cNvSpPr>
              <p:nvPr/>
            </p:nvSpPr>
            <p:spPr>
              <a:xfrm>
                <a:off x="736712" y="3356992"/>
                <a:ext cx="6984776" cy="557910"/>
              </a:xfrm>
              <a:prstGeom prst="rect">
                <a:avLst/>
              </a:prstGeom>
              <a:blipFill>
                <a:blip r:embed="rId2"/>
                <a:stretch>
                  <a:fillRect b="-15556"/>
                </a:stretch>
              </a:blipFill>
            </p:spPr>
            <p:txBody>
              <a:bodyPr/>
              <a:lstStyle/>
              <a:p>
                <a:r>
                  <a:rPr lang="en-CN">
                    <a:noFill/>
                  </a:rPr>
                  <a:t> </a:t>
                </a:r>
              </a:p>
            </p:txBody>
          </p:sp>
        </mc:Fallback>
      </mc:AlternateContent>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a:extLst>
              <a:ext uri="{FF2B5EF4-FFF2-40B4-BE49-F238E27FC236}">
                <a16:creationId xmlns:a16="http://schemas.microsoft.com/office/drawing/2014/main" id="{072AC6C7-DEC3-3F4A-974A-CF4977C8E4BE}"/>
              </a:ext>
            </a:extLst>
          </p:cNvPr>
          <p:cNvSpPr>
            <a:spLocks noGrp="1" noChangeArrowheads="1"/>
          </p:cNvSpPr>
          <p:nvPr>
            <p:ph type="title"/>
          </p:nvPr>
        </p:nvSpPr>
        <p:spPr>
          <a:xfrm>
            <a:off x="457200" y="122238"/>
            <a:ext cx="7543800" cy="785812"/>
          </a:xfrm>
        </p:spPr>
        <p:txBody>
          <a:bodyPr/>
          <a:lstStyle/>
          <a:p>
            <a:pPr eaLnBrk="1" hangingPunct="1">
              <a:defRPr/>
            </a:pPr>
            <a:r>
              <a:rPr lang="en-NZ" dirty="0">
                <a:cs typeface="+mj-cs"/>
              </a:rPr>
              <a:t>Model selection Methods</a:t>
            </a:r>
            <a:endParaRPr lang="en-GB" dirty="0">
              <a:cs typeface="+mj-cs"/>
            </a:endParaRPr>
          </a:p>
        </p:txBody>
      </p:sp>
      <p:sp>
        <p:nvSpPr>
          <p:cNvPr id="254979" name="Rectangle 3">
            <a:extLst>
              <a:ext uri="{FF2B5EF4-FFF2-40B4-BE49-F238E27FC236}">
                <a16:creationId xmlns:a16="http://schemas.microsoft.com/office/drawing/2014/main" id="{BC6689AB-7B0C-8E49-A896-80E1A6A16F45}"/>
              </a:ext>
            </a:extLst>
          </p:cNvPr>
          <p:cNvSpPr>
            <a:spLocks noGrp="1" noRot="1" noChangeAspect="1" noMove="1" noResize="1" noEditPoints="1" noAdjustHandles="1" noChangeArrowheads="1" noChangeShapeType="1" noTextEdit="1"/>
          </p:cNvSpPr>
          <p:nvPr>
            <p:ph type="body" idx="1"/>
          </p:nvPr>
        </p:nvSpPr>
        <p:spPr>
          <a:xfrm>
            <a:off x="395288" y="1196975"/>
            <a:ext cx="8229600" cy="4411663"/>
          </a:xfrm>
          <a:blipFill>
            <a:blip r:embed="rId3"/>
            <a:stretch>
              <a:fillRect l="-1079" b="-1719"/>
            </a:stretch>
          </a:blipFill>
        </p:spPr>
        <p:txBody>
          <a:bodyPr/>
          <a:lstStyle/>
          <a:p>
            <a:pPr>
              <a:defRPr/>
            </a:pPr>
            <a:r>
              <a:rPr lang="en-CN">
                <a:noFill/>
              </a:rPr>
              <a:t> </a:t>
            </a:r>
          </a:p>
        </p:txBody>
      </p:sp>
      <p:graphicFrame>
        <p:nvGraphicFramePr>
          <p:cNvPr id="70659" name="Object 5">
            <a:extLst>
              <a:ext uri="{FF2B5EF4-FFF2-40B4-BE49-F238E27FC236}">
                <a16:creationId xmlns:a16="http://schemas.microsoft.com/office/drawing/2014/main" id="{970CC7E2-6834-8E40-8C1D-724DFAB44EA9}"/>
              </a:ext>
            </a:extLst>
          </p:cNvPr>
          <p:cNvGraphicFramePr>
            <a:graphicFrameLocks noChangeAspect="1"/>
          </p:cNvGraphicFramePr>
          <p:nvPr/>
        </p:nvGraphicFramePr>
        <p:xfrm>
          <a:off x="5292725" y="2276475"/>
          <a:ext cx="1195388" cy="768350"/>
        </p:xfrm>
        <a:graphic>
          <a:graphicData uri="http://schemas.openxmlformats.org/presentationml/2006/ole">
            <mc:AlternateContent xmlns:mc="http://schemas.openxmlformats.org/markup-compatibility/2006">
              <mc:Choice xmlns:v="urn:schemas-microsoft-com:vml" Requires="v">
                <p:oleObj spid="_x0000_s70744" name="Equation" r:id="rId4" imgW="393700" imgH="254000" progId="Equation.3">
                  <p:embed/>
                </p:oleObj>
              </mc:Choice>
              <mc:Fallback>
                <p:oleObj name="Equation" r:id="rId4" imgW="393700" imgH="254000" progId="Equation.3">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92725" y="2276475"/>
                        <a:ext cx="1195388" cy="768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6" name="Rectangle 3">
            <a:extLst>
              <a:ext uri="{FF2B5EF4-FFF2-40B4-BE49-F238E27FC236}">
                <a16:creationId xmlns:a16="http://schemas.microsoft.com/office/drawing/2014/main" id="{FF27D24F-05CA-E649-B77D-E5D664A0BD64}"/>
              </a:ext>
            </a:extLst>
          </p:cNvPr>
          <p:cNvSpPr txBox="1">
            <a:spLocks noChangeArrowheads="1"/>
          </p:cNvSpPr>
          <p:nvPr/>
        </p:nvSpPr>
        <p:spPr>
          <a:xfrm>
            <a:off x="1403350" y="6021388"/>
            <a:ext cx="5976938" cy="503237"/>
          </a:xfrm>
          <a:prstGeom prst="rect">
            <a:avLst/>
          </a:prstGeom>
          <a:ln w="25400">
            <a:solidFill>
              <a:srgbClr val="FF0000"/>
            </a:solidFill>
          </a:ln>
        </p:spPr>
        <p:txBody>
          <a:bodyPr/>
          <a:lstStyle>
            <a:lvl1pPr marL="342900" indent="-342900" algn="l" rtl="0" eaLnBrk="0" fontAlgn="base" hangingPunct="0">
              <a:spcBef>
                <a:spcPct val="20000"/>
              </a:spcBef>
              <a:spcAft>
                <a:spcPct val="0"/>
              </a:spcAft>
              <a:buClr>
                <a:schemeClr val="tx2"/>
              </a:buClr>
              <a:buSzPct val="70000"/>
              <a:buFont typeface="Wingdings" charset="0"/>
              <a:buChar char="l"/>
              <a:defRPr sz="3000">
                <a:solidFill>
                  <a:schemeClr val="tx1"/>
                </a:solidFill>
                <a:latin typeface="+mn-lt"/>
                <a:ea typeface="+mn-ea"/>
                <a:cs typeface="ＭＳ Ｐゴシック" charset="0"/>
              </a:defRPr>
            </a:lvl1pPr>
            <a:lvl2pPr marL="692150" indent="-347663" algn="l" rtl="0" eaLnBrk="0" fontAlgn="base" hangingPunct="0">
              <a:spcBef>
                <a:spcPct val="20000"/>
              </a:spcBef>
              <a:spcAft>
                <a:spcPct val="0"/>
              </a:spcAft>
              <a:buClr>
                <a:schemeClr val="accent2"/>
              </a:buClr>
              <a:buSzPct val="70000"/>
              <a:buFont typeface="Wingdings" charset="0"/>
              <a:buChar char="l"/>
              <a:defRPr sz="2600">
                <a:solidFill>
                  <a:schemeClr val="tx1"/>
                </a:solidFill>
                <a:latin typeface="+mn-lt"/>
                <a:ea typeface="+mn-ea"/>
              </a:defRPr>
            </a:lvl2pPr>
            <a:lvl3pPr marL="987425" indent="-293688" algn="l" rtl="0" eaLnBrk="0" fontAlgn="base" hangingPunct="0">
              <a:spcBef>
                <a:spcPct val="20000"/>
              </a:spcBef>
              <a:spcAft>
                <a:spcPct val="0"/>
              </a:spcAft>
              <a:buClr>
                <a:schemeClr val="accent1"/>
              </a:buClr>
              <a:buSzPct val="70000"/>
              <a:buFont typeface="Wingdings" charset="0"/>
              <a:buChar char="l"/>
              <a:defRPr sz="2300">
                <a:solidFill>
                  <a:schemeClr val="tx1"/>
                </a:solidFill>
                <a:latin typeface="+mn-lt"/>
                <a:ea typeface="+mn-ea"/>
              </a:defRPr>
            </a:lvl3pPr>
            <a:lvl4pPr marL="1281113" indent="-292100" algn="l" rtl="0" eaLnBrk="0" fontAlgn="base" hangingPunct="0">
              <a:spcBef>
                <a:spcPct val="20000"/>
              </a:spcBef>
              <a:spcAft>
                <a:spcPct val="0"/>
              </a:spcAft>
              <a:buClr>
                <a:schemeClr val="tx2"/>
              </a:buClr>
              <a:buSzPct val="75000"/>
              <a:buFont typeface="Wingdings" charset="0"/>
              <a:buChar char="§"/>
              <a:defRPr sz="2000">
                <a:solidFill>
                  <a:schemeClr val="tx1"/>
                </a:solidFill>
                <a:latin typeface="+mn-lt"/>
                <a:ea typeface="+mn-ea"/>
              </a:defRPr>
            </a:lvl4pPr>
            <a:lvl5pPr marL="1598613" indent="-315913" algn="l" rtl="0" eaLnBrk="0" fontAlgn="base" hangingPunct="0">
              <a:spcBef>
                <a:spcPct val="20000"/>
              </a:spcBef>
              <a:spcAft>
                <a:spcPct val="0"/>
              </a:spcAft>
              <a:buClr>
                <a:schemeClr val="folHlink"/>
              </a:buClr>
              <a:buSzPct val="80000"/>
              <a:buFont typeface="Wingdings" charset="0"/>
              <a:buChar char="§"/>
              <a:defRPr sz="2000">
                <a:solidFill>
                  <a:schemeClr val="tx1"/>
                </a:solidFill>
                <a:latin typeface="+mn-lt"/>
                <a:ea typeface="+mn-ea"/>
              </a:defRPr>
            </a:lvl5pPr>
            <a:lvl6pPr marL="20558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6pPr>
            <a:lvl7pPr marL="25130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7pPr>
            <a:lvl8pPr marL="29702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8pPr>
            <a:lvl9pPr marL="34274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9pPr>
          </a:lstStyle>
          <a:p>
            <a:pPr marL="0" indent="0" algn="ctr" eaLnBrk="1" hangingPunct="1">
              <a:lnSpc>
                <a:spcPct val="90000"/>
              </a:lnSpc>
              <a:buFont typeface="Wingdings" charset="0"/>
              <a:buNone/>
              <a:defRPr/>
            </a:pPr>
            <a:r>
              <a:rPr lang="en-GB" sz="2400" u="sng" dirty="0">
                <a:solidFill>
                  <a:srgbClr val="FF0000"/>
                </a:solidFill>
                <a:cs typeface="+mn-cs"/>
              </a:rPr>
              <a:t>Exercise</a:t>
            </a:r>
            <a:r>
              <a:rPr lang="en-GB" sz="2400" dirty="0">
                <a:solidFill>
                  <a:srgbClr val="FF0000"/>
                </a:solidFill>
                <a:cs typeface="+mn-cs"/>
              </a:rPr>
              <a:t>: Return to Admissions problem</a:t>
            </a:r>
          </a:p>
          <a:p>
            <a:pPr marL="0" indent="0" eaLnBrk="1" hangingPunct="1">
              <a:lnSpc>
                <a:spcPct val="90000"/>
              </a:lnSpc>
              <a:buFont typeface="Wingdings" charset="0"/>
              <a:buNone/>
              <a:defRPr/>
            </a:pPr>
            <a:endParaRPr lang="en-GB" sz="2400" dirty="0">
              <a:solidFill>
                <a:srgbClr val="FF0000"/>
              </a:solidFill>
              <a:cs typeface="+mn-cs"/>
            </a:endParaRPr>
          </a:p>
          <a:p>
            <a:pPr eaLnBrk="1" hangingPunct="1">
              <a:lnSpc>
                <a:spcPct val="90000"/>
              </a:lnSpc>
              <a:defRPr/>
            </a:pPr>
            <a:endParaRPr lang="en-GB" sz="2400" dirty="0">
              <a:cs typeface="+mn-cs"/>
            </a:endParaRPr>
          </a:p>
          <a:p>
            <a:pPr marL="514350" indent="-514350" eaLnBrk="1" hangingPunct="1">
              <a:lnSpc>
                <a:spcPct val="90000"/>
              </a:lnSpc>
              <a:buFont typeface="Wingdings" charset="0"/>
              <a:buAutoNum type="arabicPeriod"/>
              <a:defRPr/>
            </a:pPr>
            <a:endParaRPr lang="en-GB" sz="2400" dirty="0">
              <a:cs typeface="+mn-cs"/>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a:extLst>
                  <a:ext uri="{FF2B5EF4-FFF2-40B4-BE49-F238E27FC236}">
                    <a16:creationId xmlns:a16="http://schemas.microsoft.com/office/drawing/2014/main" id="{B0827E83-DDD1-CD4C-8108-5E0BB08031F2}"/>
                  </a:ext>
                </a:extLst>
              </p:cNvPr>
              <p:cNvSpPr>
                <a:spLocks noGrp="1"/>
              </p:cNvSpPr>
              <p:nvPr>
                <p:ph idx="1"/>
              </p:nvPr>
            </p:nvSpPr>
            <p:spPr/>
            <p:txBody>
              <a:bodyPr/>
              <a:lstStyle/>
              <a:p>
                <a:pPr marL="0" indent="0">
                  <a:buNone/>
                </a:pPr>
                <a:r>
                  <a:rPr lang="en-CN" sz="2400" dirty="0"/>
                  <a:t>1. Consider the significance of the regression estimate in the linear model</a:t>
                </a:r>
              </a:p>
              <a:p>
                <a:pPr lvl="1"/>
                <a:r>
                  <a:rPr lang="en-CN" sz="2400" dirty="0"/>
                  <a:t>These are based on Wald tests</a:t>
                </a:r>
              </a:p>
              <a:p>
                <a:endParaRPr lang="en-CN" sz="2000" dirty="0"/>
              </a:p>
              <a:p>
                <a:pPr marL="0" indent="0">
                  <a:buNone/>
                </a:pPr>
                <a:r>
                  <a:rPr lang="en-CN" sz="2400" dirty="0"/>
                  <a:t>2. Compare nested models using the deviance ratio tests</a:t>
                </a:r>
              </a:p>
              <a:p>
                <a:pPr marL="0" indent="0">
                  <a:buNone/>
                </a:pPr>
                <a:endParaRPr lang="en-CN" sz="1200" dirty="0"/>
              </a:p>
              <a:p>
                <a:pPr marL="0" indent="0">
                  <a:buNone/>
                </a:pPr>
                <a14:m>
                  <m:oMathPara xmlns:m="http://schemas.openxmlformats.org/officeDocument/2006/math">
                    <m:oMathParaPr>
                      <m:jc m:val="centerGroup"/>
                    </m:oMathParaPr>
                    <m:oMath xmlns:m="http://schemas.openxmlformats.org/officeDocument/2006/math">
                      <m:r>
                        <a:rPr lang="en-CN" sz="2400" i="1">
                          <a:latin typeface="Cambria Math" panose="02040503050406030204" pitchFamily="18" charset="0"/>
                        </a:rPr>
                        <m:t>𝐿𝑅𝑇</m:t>
                      </m:r>
                      <m:r>
                        <a:rPr lang="en-CN" sz="2400" i="1">
                          <a:latin typeface="Cambria Math" panose="02040503050406030204" pitchFamily="18" charset="0"/>
                        </a:rPr>
                        <m:t>= </m:t>
                      </m:r>
                      <m:f>
                        <m:fPr>
                          <m:ctrlPr>
                            <a:rPr lang="en-CN" sz="2400" i="1">
                              <a:latin typeface="Cambria Math" panose="02040503050406030204" pitchFamily="18" charset="0"/>
                            </a:rPr>
                          </m:ctrlPr>
                        </m:fPr>
                        <m:num>
                          <m:r>
                            <a:rPr lang="en-CN" sz="2400" i="1">
                              <a:latin typeface="Cambria Math" panose="02040503050406030204" pitchFamily="18" charset="0"/>
                            </a:rPr>
                            <m:t>𝑅𝑒𝑠𝑖𝑑𝑢𝑎𝑙</m:t>
                          </m:r>
                          <m:r>
                            <a:rPr lang="en-CN" sz="2400" i="1">
                              <a:latin typeface="Cambria Math" panose="02040503050406030204" pitchFamily="18" charset="0"/>
                            </a:rPr>
                            <m:t> </m:t>
                          </m:r>
                          <m:r>
                            <a:rPr lang="en-CN" sz="2400" i="1">
                              <a:latin typeface="Cambria Math" panose="02040503050406030204" pitchFamily="18" charset="0"/>
                            </a:rPr>
                            <m:t>𝑑𝑒𝑣𝑖𝑎𝑛𝑐𝑒</m:t>
                          </m:r>
                          <m:r>
                            <a:rPr lang="en-CN" sz="2400" i="1">
                              <a:latin typeface="Cambria Math" panose="02040503050406030204" pitchFamily="18" charset="0"/>
                            </a:rPr>
                            <m:t> </m:t>
                          </m:r>
                          <m:d>
                            <m:dPr>
                              <m:ctrlPr>
                                <a:rPr lang="en-CN" sz="2400" i="1">
                                  <a:latin typeface="Cambria Math" panose="02040503050406030204" pitchFamily="18" charset="0"/>
                                </a:rPr>
                              </m:ctrlPr>
                            </m:dPr>
                            <m:e>
                              <m:r>
                                <a:rPr lang="en-CN" sz="2400" i="1">
                                  <a:latin typeface="Cambria Math" panose="02040503050406030204" pitchFamily="18" charset="0"/>
                                </a:rPr>
                                <m:t>𝑡𝑒𝑠𝑡𝑒𝑑</m:t>
                              </m:r>
                              <m:r>
                                <a:rPr lang="en-CN" sz="2400" i="1">
                                  <a:latin typeface="Cambria Math" panose="02040503050406030204" pitchFamily="18" charset="0"/>
                                </a:rPr>
                                <m:t> </m:t>
                              </m:r>
                              <m:r>
                                <a:rPr lang="en-CN" sz="2400" i="1">
                                  <a:latin typeface="Cambria Math" panose="02040503050406030204" pitchFamily="18" charset="0"/>
                                </a:rPr>
                                <m:t>𝑚𝑜𝑑𝑒𝑙</m:t>
                              </m:r>
                            </m:e>
                          </m:d>
                        </m:num>
                        <m:den>
                          <m:r>
                            <a:rPr lang="en-CN" sz="2400" i="1">
                              <a:latin typeface="Cambria Math" panose="02040503050406030204" pitchFamily="18" charset="0"/>
                            </a:rPr>
                            <m:t>𝑁𝑢𝑙𝑙</m:t>
                          </m:r>
                          <m:r>
                            <a:rPr lang="en-CN" sz="2400" i="1">
                              <a:latin typeface="Cambria Math" panose="02040503050406030204" pitchFamily="18" charset="0"/>
                            </a:rPr>
                            <m:t> </m:t>
                          </m:r>
                          <m:r>
                            <a:rPr lang="en-CN" sz="2400" i="1">
                              <a:latin typeface="Cambria Math" panose="02040503050406030204" pitchFamily="18" charset="0"/>
                            </a:rPr>
                            <m:t>𝑑𝑒𝑣𝑖𝑎𝑛𝑐𝑒</m:t>
                          </m:r>
                          <m:r>
                            <a:rPr lang="en-CN" sz="2400" i="1">
                              <a:latin typeface="Cambria Math" panose="02040503050406030204" pitchFamily="18" charset="0"/>
                            </a:rPr>
                            <m:t> </m:t>
                          </m:r>
                          <m:d>
                            <m:dPr>
                              <m:ctrlPr>
                                <a:rPr lang="en-CN" sz="2400" i="1">
                                  <a:latin typeface="Cambria Math" panose="02040503050406030204" pitchFamily="18" charset="0"/>
                                </a:rPr>
                              </m:ctrlPr>
                            </m:dPr>
                            <m:e>
                              <m:r>
                                <a:rPr lang="en-CN" sz="2400" i="1">
                                  <a:latin typeface="Cambria Math" panose="02040503050406030204" pitchFamily="18" charset="0"/>
                                </a:rPr>
                                <m:t>𝑛𝑢𝑙𝑙</m:t>
                              </m:r>
                              <m:r>
                                <a:rPr lang="en-CN" sz="2400" i="1">
                                  <a:latin typeface="Cambria Math" panose="02040503050406030204" pitchFamily="18" charset="0"/>
                                </a:rPr>
                                <m:t> </m:t>
                              </m:r>
                              <m:r>
                                <a:rPr lang="en-CN" sz="2400" i="1">
                                  <a:latin typeface="Cambria Math" panose="02040503050406030204" pitchFamily="18" charset="0"/>
                                </a:rPr>
                                <m:t>𝑚𝑜𝑑𝑒𝑙</m:t>
                              </m:r>
                            </m:e>
                          </m:d>
                        </m:den>
                      </m:f>
                      <m:r>
                        <a:rPr lang="en-CN" sz="2400" i="1">
                          <a:latin typeface="Cambria Math" panose="02040503050406030204" pitchFamily="18" charset="0"/>
                        </a:rPr>
                        <m:t> ,  ~  </m:t>
                      </m:r>
                      <m:sSubSup>
                        <m:sSubSupPr>
                          <m:ctrlPr>
                            <a:rPr lang="en-CN" sz="2400" i="1">
                              <a:latin typeface="Cambria Math" panose="02040503050406030204" pitchFamily="18" charset="0"/>
                            </a:rPr>
                          </m:ctrlPr>
                        </m:sSubSupPr>
                        <m:e>
                          <m:r>
                            <a:rPr lang="en-CN" sz="2400" i="1">
                              <a:latin typeface="Cambria Math" panose="02040503050406030204" pitchFamily="18" charset="0"/>
                            </a:rPr>
                            <m:t>𝜒</m:t>
                          </m:r>
                        </m:e>
                        <m:sub>
                          <m:r>
                            <a:rPr lang="en-CN" sz="2400" i="1">
                              <a:latin typeface="Cambria Math" panose="02040503050406030204" pitchFamily="18" charset="0"/>
                            </a:rPr>
                            <m:t>𝑝</m:t>
                          </m:r>
                          <m:r>
                            <a:rPr lang="en-CN" sz="2400" i="1">
                              <a:latin typeface="Cambria Math" panose="02040503050406030204" pitchFamily="18" charset="0"/>
                            </a:rPr>
                            <m:t>−</m:t>
                          </m:r>
                          <m:r>
                            <a:rPr lang="en-CN" sz="2400" i="1">
                              <a:latin typeface="Cambria Math" panose="02040503050406030204" pitchFamily="18" charset="0"/>
                            </a:rPr>
                            <m:t>𝑎</m:t>
                          </m:r>
                        </m:sub>
                        <m:sup>
                          <m:r>
                            <a:rPr lang="en-CN" sz="2400" i="1">
                              <a:latin typeface="Cambria Math" panose="02040503050406030204" pitchFamily="18" charset="0"/>
                            </a:rPr>
                            <m:t>2</m:t>
                          </m:r>
                        </m:sup>
                      </m:sSubSup>
                    </m:oMath>
                  </m:oMathPara>
                </a14:m>
                <a:endParaRPr lang="en-CN" sz="2400" dirty="0"/>
              </a:p>
              <a:p>
                <a:endParaRPr lang="en-CN" sz="2000" dirty="0"/>
              </a:p>
              <a:p>
                <a:pPr marL="0" indent="0">
                  <a:buNone/>
                </a:pPr>
                <a:r>
                  <a:rPr lang="en-CN" sz="2400" dirty="0"/>
                  <a:t>3. AICc and information theoretic approaches</a:t>
                </a:r>
              </a:p>
            </p:txBody>
          </p:sp>
        </mc:Choice>
        <mc:Fallback xmlns="">
          <p:sp>
            <p:nvSpPr>
              <p:cNvPr id="2" name="Content Placeholder 1">
                <a:extLst>
                  <a:ext uri="{FF2B5EF4-FFF2-40B4-BE49-F238E27FC236}">
                    <a16:creationId xmlns:a16="http://schemas.microsoft.com/office/drawing/2014/main" id="{B0827E83-DDD1-CD4C-8108-5E0BB08031F2}"/>
                  </a:ext>
                </a:extLst>
              </p:cNvPr>
              <p:cNvSpPr>
                <a:spLocks noGrp="1" noRot="1" noChangeAspect="1" noMove="1" noResize="1" noEditPoints="1" noAdjustHandles="1" noChangeArrowheads="1" noChangeShapeType="1" noTextEdit="1"/>
              </p:cNvSpPr>
              <p:nvPr>
                <p:ph idx="1"/>
              </p:nvPr>
            </p:nvSpPr>
            <p:spPr>
              <a:blipFill>
                <a:blip r:embed="rId3"/>
                <a:stretch>
                  <a:fillRect l="-1235" t="-860"/>
                </a:stretch>
              </a:blipFill>
            </p:spPr>
            <p:txBody>
              <a:bodyPr/>
              <a:lstStyle/>
              <a:p>
                <a:r>
                  <a:rPr lang="en-CN">
                    <a:noFill/>
                  </a:rPr>
                  <a:t> </a:t>
                </a:r>
              </a:p>
            </p:txBody>
          </p:sp>
        </mc:Fallback>
      </mc:AlternateContent>
      <p:sp>
        <p:nvSpPr>
          <p:cNvPr id="254978" name="Rectangle 2">
            <a:extLst>
              <a:ext uri="{FF2B5EF4-FFF2-40B4-BE49-F238E27FC236}">
                <a16:creationId xmlns:a16="http://schemas.microsoft.com/office/drawing/2014/main" id="{072AC6C7-DEC3-3F4A-974A-CF4977C8E4BE}"/>
              </a:ext>
            </a:extLst>
          </p:cNvPr>
          <p:cNvSpPr>
            <a:spLocks noGrp="1" noChangeArrowheads="1"/>
          </p:cNvSpPr>
          <p:nvPr>
            <p:ph type="title"/>
          </p:nvPr>
        </p:nvSpPr>
        <p:spPr>
          <a:xfrm>
            <a:off x="457200" y="122238"/>
            <a:ext cx="7543800" cy="785812"/>
          </a:xfrm>
        </p:spPr>
        <p:txBody>
          <a:bodyPr/>
          <a:lstStyle/>
          <a:p>
            <a:pPr eaLnBrk="1" hangingPunct="1">
              <a:defRPr/>
            </a:pPr>
            <a:r>
              <a:rPr lang="en-NZ" dirty="0">
                <a:cs typeface="+mj-cs"/>
              </a:rPr>
              <a:t>Model selection Methods</a:t>
            </a:r>
            <a:endParaRPr lang="en-GB" dirty="0">
              <a:cs typeface="+mj-cs"/>
            </a:endParaRPr>
          </a:p>
        </p:txBody>
      </p:sp>
      <p:graphicFrame>
        <p:nvGraphicFramePr>
          <p:cNvPr id="70659" name="Object 5">
            <a:extLst>
              <a:ext uri="{FF2B5EF4-FFF2-40B4-BE49-F238E27FC236}">
                <a16:creationId xmlns:a16="http://schemas.microsoft.com/office/drawing/2014/main" id="{970CC7E2-6834-8E40-8C1D-724DFAB44EA9}"/>
              </a:ext>
            </a:extLst>
          </p:cNvPr>
          <p:cNvGraphicFramePr>
            <a:graphicFrameLocks noChangeAspect="1"/>
          </p:cNvGraphicFramePr>
          <p:nvPr>
            <p:extLst>
              <p:ext uri="{D42A27DB-BD31-4B8C-83A1-F6EECF244321}">
                <p14:modId xmlns:p14="http://schemas.microsoft.com/office/powerpoint/2010/main" val="2761268607"/>
              </p:ext>
            </p:extLst>
          </p:nvPr>
        </p:nvGraphicFramePr>
        <p:xfrm>
          <a:off x="5796136" y="2348880"/>
          <a:ext cx="1195388" cy="768350"/>
        </p:xfrm>
        <a:graphic>
          <a:graphicData uri="http://schemas.openxmlformats.org/presentationml/2006/ole">
            <mc:AlternateContent xmlns:mc="http://schemas.openxmlformats.org/markup-compatibility/2006">
              <mc:Choice xmlns:v="urn:schemas-microsoft-com:vml" Requires="v">
                <p:oleObj spid="_x0000_s87121" name="Equation" r:id="rId4" imgW="393700" imgH="254000" progId="Equation.3">
                  <p:embed/>
                </p:oleObj>
              </mc:Choice>
              <mc:Fallback>
                <p:oleObj name="Equation" r:id="rId4" imgW="393700" imgH="254000" progId="Equation.3">
                  <p:embed/>
                  <p:pic>
                    <p:nvPicPr>
                      <p:cNvPr id="70659" name="Object 5">
                        <a:extLst>
                          <a:ext uri="{FF2B5EF4-FFF2-40B4-BE49-F238E27FC236}">
                            <a16:creationId xmlns:a16="http://schemas.microsoft.com/office/drawing/2014/main" id="{970CC7E2-6834-8E40-8C1D-724DFAB44EA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96136" y="2348880"/>
                        <a:ext cx="1195388" cy="768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6" name="Rectangle 3">
            <a:extLst>
              <a:ext uri="{FF2B5EF4-FFF2-40B4-BE49-F238E27FC236}">
                <a16:creationId xmlns:a16="http://schemas.microsoft.com/office/drawing/2014/main" id="{FF27D24F-05CA-E649-B77D-E5D664A0BD64}"/>
              </a:ext>
            </a:extLst>
          </p:cNvPr>
          <p:cNvSpPr txBox="1">
            <a:spLocks noChangeArrowheads="1"/>
          </p:cNvSpPr>
          <p:nvPr/>
        </p:nvSpPr>
        <p:spPr>
          <a:xfrm>
            <a:off x="1403350" y="6021388"/>
            <a:ext cx="5976938" cy="503237"/>
          </a:xfrm>
          <a:prstGeom prst="rect">
            <a:avLst/>
          </a:prstGeom>
          <a:ln w="25400">
            <a:solidFill>
              <a:srgbClr val="FF0000"/>
            </a:solidFill>
          </a:ln>
        </p:spPr>
        <p:txBody>
          <a:bodyPr/>
          <a:lstStyle>
            <a:lvl1pPr marL="342900" indent="-342900" algn="l" rtl="0" eaLnBrk="0" fontAlgn="base" hangingPunct="0">
              <a:spcBef>
                <a:spcPct val="20000"/>
              </a:spcBef>
              <a:spcAft>
                <a:spcPct val="0"/>
              </a:spcAft>
              <a:buClr>
                <a:schemeClr val="tx2"/>
              </a:buClr>
              <a:buSzPct val="70000"/>
              <a:buFont typeface="Wingdings" charset="0"/>
              <a:buChar char="l"/>
              <a:defRPr sz="3000">
                <a:solidFill>
                  <a:schemeClr val="tx1"/>
                </a:solidFill>
                <a:latin typeface="+mn-lt"/>
                <a:ea typeface="+mn-ea"/>
                <a:cs typeface="ＭＳ Ｐゴシック" charset="0"/>
              </a:defRPr>
            </a:lvl1pPr>
            <a:lvl2pPr marL="692150" indent="-347663" algn="l" rtl="0" eaLnBrk="0" fontAlgn="base" hangingPunct="0">
              <a:spcBef>
                <a:spcPct val="20000"/>
              </a:spcBef>
              <a:spcAft>
                <a:spcPct val="0"/>
              </a:spcAft>
              <a:buClr>
                <a:schemeClr val="accent2"/>
              </a:buClr>
              <a:buSzPct val="70000"/>
              <a:buFont typeface="Wingdings" charset="0"/>
              <a:buChar char="l"/>
              <a:defRPr sz="2600">
                <a:solidFill>
                  <a:schemeClr val="tx1"/>
                </a:solidFill>
                <a:latin typeface="+mn-lt"/>
                <a:ea typeface="+mn-ea"/>
              </a:defRPr>
            </a:lvl2pPr>
            <a:lvl3pPr marL="987425" indent="-293688" algn="l" rtl="0" eaLnBrk="0" fontAlgn="base" hangingPunct="0">
              <a:spcBef>
                <a:spcPct val="20000"/>
              </a:spcBef>
              <a:spcAft>
                <a:spcPct val="0"/>
              </a:spcAft>
              <a:buClr>
                <a:schemeClr val="accent1"/>
              </a:buClr>
              <a:buSzPct val="70000"/>
              <a:buFont typeface="Wingdings" charset="0"/>
              <a:buChar char="l"/>
              <a:defRPr sz="2300">
                <a:solidFill>
                  <a:schemeClr val="tx1"/>
                </a:solidFill>
                <a:latin typeface="+mn-lt"/>
                <a:ea typeface="+mn-ea"/>
              </a:defRPr>
            </a:lvl3pPr>
            <a:lvl4pPr marL="1281113" indent="-292100" algn="l" rtl="0" eaLnBrk="0" fontAlgn="base" hangingPunct="0">
              <a:spcBef>
                <a:spcPct val="20000"/>
              </a:spcBef>
              <a:spcAft>
                <a:spcPct val="0"/>
              </a:spcAft>
              <a:buClr>
                <a:schemeClr val="tx2"/>
              </a:buClr>
              <a:buSzPct val="75000"/>
              <a:buFont typeface="Wingdings" charset="0"/>
              <a:buChar char="§"/>
              <a:defRPr sz="2000">
                <a:solidFill>
                  <a:schemeClr val="tx1"/>
                </a:solidFill>
                <a:latin typeface="+mn-lt"/>
                <a:ea typeface="+mn-ea"/>
              </a:defRPr>
            </a:lvl4pPr>
            <a:lvl5pPr marL="1598613" indent="-315913" algn="l" rtl="0" eaLnBrk="0" fontAlgn="base" hangingPunct="0">
              <a:spcBef>
                <a:spcPct val="20000"/>
              </a:spcBef>
              <a:spcAft>
                <a:spcPct val="0"/>
              </a:spcAft>
              <a:buClr>
                <a:schemeClr val="folHlink"/>
              </a:buClr>
              <a:buSzPct val="80000"/>
              <a:buFont typeface="Wingdings" charset="0"/>
              <a:buChar char="§"/>
              <a:defRPr sz="2000">
                <a:solidFill>
                  <a:schemeClr val="tx1"/>
                </a:solidFill>
                <a:latin typeface="+mn-lt"/>
                <a:ea typeface="+mn-ea"/>
              </a:defRPr>
            </a:lvl5pPr>
            <a:lvl6pPr marL="20558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6pPr>
            <a:lvl7pPr marL="25130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7pPr>
            <a:lvl8pPr marL="29702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8pPr>
            <a:lvl9pPr marL="34274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9pPr>
          </a:lstStyle>
          <a:p>
            <a:pPr marL="0" indent="0" algn="ctr" eaLnBrk="1" hangingPunct="1">
              <a:lnSpc>
                <a:spcPct val="90000"/>
              </a:lnSpc>
              <a:buFont typeface="Wingdings" charset="0"/>
              <a:buNone/>
              <a:defRPr/>
            </a:pPr>
            <a:r>
              <a:rPr lang="en-GB" sz="2400" u="sng" dirty="0">
                <a:solidFill>
                  <a:srgbClr val="FF0000"/>
                </a:solidFill>
                <a:cs typeface="+mn-cs"/>
              </a:rPr>
              <a:t>Exercise</a:t>
            </a:r>
            <a:r>
              <a:rPr lang="en-GB" sz="2400" dirty="0">
                <a:solidFill>
                  <a:srgbClr val="FF0000"/>
                </a:solidFill>
                <a:cs typeface="+mn-cs"/>
              </a:rPr>
              <a:t>: Return to Admissions problem</a:t>
            </a:r>
          </a:p>
          <a:p>
            <a:pPr marL="0" indent="0" eaLnBrk="1" hangingPunct="1">
              <a:lnSpc>
                <a:spcPct val="90000"/>
              </a:lnSpc>
              <a:buFont typeface="Wingdings" charset="0"/>
              <a:buNone/>
              <a:defRPr/>
            </a:pPr>
            <a:endParaRPr lang="en-GB" sz="2400" dirty="0">
              <a:solidFill>
                <a:srgbClr val="FF0000"/>
              </a:solidFill>
              <a:cs typeface="+mn-cs"/>
            </a:endParaRPr>
          </a:p>
          <a:p>
            <a:pPr eaLnBrk="1" hangingPunct="1">
              <a:lnSpc>
                <a:spcPct val="90000"/>
              </a:lnSpc>
              <a:defRPr/>
            </a:pPr>
            <a:endParaRPr lang="en-GB" sz="2400" dirty="0">
              <a:cs typeface="+mn-cs"/>
            </a:endParaRPr>
          </a:p>
          <a:p>
            <a:pPr marL="514350" indent="-514350" eaLnBrk="1" hangingPunct="1">
              <a:lnSpc>
                <a:spcPct val="90000"/>
              </a:lnSpc>
              <a:buFont typeface="Wingdings" charset="0"/>
              <a:buAutoNum type="arabicPeriod"/>
              <a:defRPr/>
            </a:pPr>
            <a:endParaRPr lang="en-GB" sz="2400" dirty="0">
              <a:cs typeface="+mn-cs"/>
            </a:endParaRPr>
          </a:p>
        </p:txBody>
      </p:sp>
    </p:spTree>
    <p:extLst>
      <p:ext uri="{BB962C8B-B14F-4D97-AF65-F5344CB8AC3E}">
        <p14:creationId xmlns:p14="http://schemas.microsoft.com/office/powerpoint/2010/main" val="136238256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B075CC4-EFCD-3D4E-B35A-9AF00BE73940}"/>
              </a:ext>
            </a:extLst>
          </p:cNvPr>
          <p:cNvSpPr/>
          <p:nvPr/>
        </p:nvSpPr>
        <p:spPr>
          <a:xfrm>
            <a:off x="755576" y="5157192"/>
            <a:ext cx="4248150" cy="5760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a:p>
        </p:txBody>
      </p:sp>
      <p:sp>
        <p:nvSpPr>
          <p:cNvPr id="55297" name="Title 1">
            <a:extLst>
              <a:ext uri="{FF2B5EF4-FFF2-40B4-BE49-F238E27FC236}">
                <a16:creationId xmlns:a16="http://schemas.microsoft.com/office/drawing/2014/main" id="{55659E91-F10D-1E4B-84E6-026CC250DD06}"/>
              </a:ext>
            </a:extLst>
          </p:cNvPr>
          <p:cNvSpPr>
            <a:spLocks noGrp="1" noChangeArrowheads="1"/>
          </p:cNvSpPr>
          <p:nvPr>
            <p:ph type="title"/>
          </p:nvPr>
        </p:nvSpPr>
        <p:spPr/>
        <p:txBody>
          <a:bodyPr/>
          <a:lstStyle/>
          <a:p>
            <a:r>
              <a:rPr lang="en-GB" altLang="en-CN" b="0" dirty="0"/>
              <a:t>Assumptions of a GLM</a:t>
            </a:r>
          </a:p>
        </p:txBody>
      </p:sp>
      <p:sp>
        <p:nvSpPr>
          <p:cNvPr id="4" name="Content Placeholder 2">
            <a:extLst>
              <a:ext uri="{FF2B5EF4-FFF2-40B4-BE49-F238E27FC236}">
                <a16:creationId xmlns:a16="http://schemas.microsoft.com/office/drawing/2014/main" id="{B73F51B5-AFA8-1941-A5F6-B27FB51B4278}"/>
              </a:ext>
            </a:extLst>
          </p:cNvPr>
          <p:cNvSpPr>
            <a:spLocks noGrp="1" noChangeArrowheads="1"/>
          </p:cNvSpPr>
          <p:nvPr>
            <p:ph idx="1"/>
          </p:nvPr>
        </p:nvSpPr>
        <p:spPr/>
        <p:txBody>
          <a:bodyPr/>
          <a:lstStyle/>
          <a:p>
            <a:pPr lvl="1">
              <a:lnSpc>
                <a:spcPct val="90000"/>
              </a:lnSpc>
              <a:buFont typeface="Wingdings" pitchFamily="2" charset="2"/>
              <a:buNone/>
            </a:pPr>
            <a:r>
              <a:rPr lang="en-GB" altLang="en-CN" sz="3200" dirty="0"/>
              <a:t>Linear models assumptions:</a:t>
            </a:r>
          </a:p>
          <a:p>
            <a:pPr lvl="1">
              <a:lnSpc>
                <a:spcPct val="90000"/>
              </a:lnSpc>
              <a:buFont typeface="Arial" panose="020B0604020202020204" pitchFamily="34" charset="0"/>
              <a:buAutoNum type="arabicPeriod"/>
            </a:pPr>
            <a:r>
              <a:rPr lang="en-GB" altLang="en-CN" sz="3000" dirty="0"/>
              <a:t>The model makes biological sense</a:t>
            </a:r>
          </a:p>
          <a:p>
            <a:pPr lvl="1">
              <a:lnSpc>
                <a:spcPct val="90000"/>
              </a:lnSpc>
              <a:buFont typeface="Arial" panose="020B0604020202020204" pitchFamily="34" charset="0"/>
              <a:buAutoNum type="arabicPeriod"/>
            </a:pPr>
            <a:r>
              <a:rPr lang="en-GB" altLang="en-CN" sz="3000" dirty="0"/>
              <a:t>Additivity (terms are added together)</a:t>
            </a:r>
          </a:p>
          <a:p>
            <a:pPr lvl="1">
              <a:lnSpc>
                <a:spcPct val="90000"/>
              </a:lnSpc>
              <a:buFont typeface="Arial" panose="020B0604020202020204" pitchFamily="34" charset="0"/>
              <a:buAutoNum type="arabicPeriod"/>
            </a:pPr>
            <a:r>
              <a:rPr lang="en-GB" altLang="en-CN" sz="3000" dirty="0"/>
              <a:t>Linearity</a:t>
            </a:r>
          </a:p>
          <a:p>
            <a:pPr lvl="1">
              <a:lnSpc>
                <a:spcPct val="90000"/>
              </a:lnSpc>
              <a:buFont typeface="Arial" panose="020B0604020202020204" pitchFamily="34" charset="0"/>
              <a:buAutoNum type="arabicPeriod"/>
            </a:pPr>
            <a:r>
              <a:rPr lang="en-GB" altLang="en-CN" sz="3000" dirty="0"/>
              <a:t>Independence of errors </a:t>
            </a:r>
          </a:p>
          <a:p>
            <a:pPr lvl="1">
              <a:lnSpc>
                <a:spcPct val="90000"/>
              </a:lnSpc>
              <a:buFont typeface="Arial" panose="020B0604020202020204" pitchFamily="34" charset="0"/>
              <a:buAutoNum type="arabicPeriod"/>
            </a:pPr>
            <a:r>
              <a:rPr lang="en-GB" altLang="en-CN" sz="3000" dirty="0"/>
              <a:t>Homoscedasticity – equal variance of errors</a:t>
            </a:r>
          </a:p>
          <a:p>
            <a:pPr lvl="1">
              <a:lnSpc>
                <a:spcPct val="90000"/>
              </a:lnSpc>
              <a:buFont typeface="Arial" panose="020B0604020202020204" pitchFamily="34" charset="0"/>
              <a:buAutoNum type="arabicPeriod"/>
            </a:pPr>
            <a:r>
              <a:rPr lang="en-GB" altLang="en-CN" sz="3000" dirty="0"/>
              <a:t>Normality of errors.</a:t>
            </a:r>
          </a:p>
        </p:txBody>
      </p:sp>
      <p:cxnSp>
        <p:nvCxnSpPr>
          <p:cNvPr id="5" name="Straight Connector 4">
            <a:extLst>
              <a:ext uri="{FF2B5EF4-FFF2-40B4-BE49-F238E27FC236}">
                <a16:creationId xmlns:a16="http://schemas.microsoft.com/office/drawing/2014/main" id="{924977E4-10AA-EE4F-8540-FADF4163EC4D}"/>
              </a:ext>
            </a:extLst>
          </p:cNvPr>
          <p:cNvCxnSpPr/>
          <p:nvPr/>
        </p:nvCxnSpPr>
        <p:spPr>
          <a:xfrm>
            <a:off x="755576" y="5445224"/>
            <a:ext cx="4248150" cy="0"/>
          </a:xfrm>
          <a:prstGeom prst="line">
            <a:avLst/>
          </a:prstGeom>
          <a:ln w="38100">
            <a:solidFill>
              <a:srgbClr val="FF0000"/>
            </a:solidFill>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a:extLst>
              <a:ext uri="{FF2B5EF4-FFF2-40B4-BE49-F238E27FC236}">
                <a16:creationId xmlns:a16="http://schemas.microsoft.com/office/drawing/2014/main" id="{F1823482-F7F9-4B4D-8334-51F2DF0134EC}"/>
              </a:ext>
            </a:extLst>
          </p:cNvPr>
          <p:cNvSpPr>
            <a:spLocks noGrp="1" noChangeArrowheads="1"/>
          </p:cNvSpPr>
          <p:nvPr>
            <p:ph type="title"/>
          </p:nvPr>
        </p:nvSpPr>
        <p:spPr>
          <a:xfrm>
            <a:off x="2339975" y="2924175"/>
            <a:ext cx="5888038" cy="936625"/>
          </a:xfrm>
        </p:spPr>
        <p:txBody>
          <a:bodyPr/>
          <a:lstStyle/>
          <a:p>
            <a:pPr eaLnBrk="1" hangingPunct="1">
              <a:defRPr/>
            </a:pPr>
            <a:r>
              <a:rPr lang="en-NZ" dirty="0">
                <a:cs typeface="+mj-cs"/>
              </a:rPr>
              <a:t>End of Lecture 2.</a:t>
            </a:r>
            <a:endParaRPr lang="en-GB" dirty="0">
              <a:cs typeface="+mj-cs"/>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5" name="Rectangle 3">
            <a:extLst>
              <a:ext uri="{FF2B5EF4-FFF2-40B4-BE49-F238E27FC236}">
                <a16:creationId xmlns:a16="http://schemas.microsoft.com/office/drawing/2014/main" id="{DABEEF28-10FA-0242-B276-1826FC4DE1C3}"/>
              </a:ext>
            </a:extLst>
          </p:cNvPr>
          <p:cNvSpPr>
            <a:spLocks noGrp="1" noChangeArrowheads="1"/>
          </p:cNvSpPr>
          <p:nvPr>
            <p:ph type="body" idx="1"/>
          </p:nvPr>
        </p:nvSpPr>
        <p:spPr>
          <a:xfrm>
            <a:off x="395288" y="333375"/>
            <a:ext cx="7345362" cy="1368425"/>
          </a:xfrm>
          <a:ln>
            <a:solidFill>
              <a:srgbClr val="FF0000"/>
            </a:solidFill>
          </a:ln>
        </p:spPr>
        <p:txBody>
          <a:bodyPr/>
          <a:lstStyle/>
          <a:p>
            <a:pPr marL="0" lvl="1" indent="0" eaLnBrk="1" hangingPunct="1">
              <a:buClr>
                <a:schemeClr val="tx2"/>
              </a:buClr>
              <a:buFont typeface="Wingdings" charset="0"/>
              <a:buNone/>
              <a:defRPr/>
            </a:pPr>
            <a:endParaRPr lang="en-US" sz="2200" dirty="0">
              <a:solidFill>
                <a:srgbClr val="000000"/>
              </a:solidFill>
            </a:endParaRPr>
          </a:p>
          <a:p>
            <a:pPr marL="0" lvl="1" indent="0" eaLnBrk="1" hangingPunct="1">
              <a:buClr>
                <a:schemeClr val="tx2"/>
              </a:buClr>
              <a:buFont typeface="Wingdings" charset="0"/>
              <a:buNone/>
              <a:defRPr/>
            </a:pPr>
            <a:endParaRPr lang="en-US" sz="2200" dirty="0">
              <a:solidFill>
                <a:srgbClr val="000000"/>
              </a:solidFill>
            </a:endParaRPr>
          </a:p>
          <a:p>
            <a:pPr marL="0" lvl="1" indent="0" eaLnBrk="1" hangingPunct="1">
              <a:buClr>
                <a:schemeClr val="tx2"/>
              </a:buClr>
              <a:buFont typeface="Wingdings" charset="0"/>
              <a:buNone/>
              <a:defRPr/>
            </a:pPr>
            <a:endParaRPr lang="en-US" sz="2200" dirty="0">
              <a:solidFill>
                <a:srgbClr val="000000"/>
              </a:solidFill>
            </a:endParaRPr>
          </a:p>
          <a:p>
            <a:pPr marL="0" lvl="1" indent="0" eaLnBrk="1" hangingPunct="1">
              <a:buClr>
                <a:schemeClr val="tx2"/>
              </a:buClr>
              <a:buFont typeface="Wingdings" charset="0"/>
              <a:buNone/>
              <a:defRPr/>
            </a:pPr>
            <a:endParaRPr lang="en-US" sz="2200" dirty="0">
              <a:solidFill>
                <a:srgbClr val="000000"/>
              </a:solidFill>
            </a:endParaRPr>
          </a:p>
          <a:p>
            <a:pPr marL="0" lvl="1" indent="0" eaLnBrk="1" hangingPunct="1">
              <a:buClr>
                <a:schemeClr val="tx2"/>
              </a:buClr>
              <a:buFont typeface="Wingdings" charset="0"/>
              <a:buNone/>
              <a:defRPr/>
            </a:pPr>
            <a:r>
              <a:rPr lang="en-US" sz="2200" dirty="0">
                <a:solidFill>
                  <a:srgbClr val="000000"/>
                </a:solidFill>
              </a:rPr>
              <a:t>Question: what factors affect the number of children born to women in Fiji?   The dataset </a:t>
            </a:r>
            <a:r>
              <a:rPr lang="en-US" sz="2200" dirty="0" err="1">
                <a:solidFill>
                  <a:srgbClr val="000000"/>
                </a:solidFill>
              </a:rPr>
              <a:t>ceb.csv</a:t>
            </a:r>
            <a:r>
              <a:rPr lang="en-US" sz="2200" dirty="0">
                <a:solidFill>
                  <a:srgbClr val="000000"/>
                </a:solidFill>
              </a:rPr>
              <a:t> contains:</a:t>
            </a:r>
          </a:p>
          <a:p>
            <a:pPr marL="0" lvl="1" indent="0" eaLnBrk="1" hangingPunct="1">
              <a:buClr>
                <a:schemeClr val="tx2"/>
              </a:buClr>
              <a:buFont typeface="Wingdings" charset="0"/>
              <a:buNone/>
              <a:defRPr/>
            </a:pPr>
            <a:r>
              <a:rPr lang="en-US" sz="2200" dirty="0">
                <a:solidFill>
                  <a:srgbClr val="000000"/>
                </a:solidFill>
              </a:rPr>
              <a:t>-&gt; Predictors: marriage duration (fact.), residence (fact.), education (fact.)</a:t>
            </a:r>
          </a:p>
          <a:p>
            <a:pPr marL="0" lvl="1" indent="0" eaLnBrk="1" hangingPunct="1">
              <a:buClr>
                <a:schemeClr val="tx2"/>
              </a:buClr>
              <a:buFont typeface="Wingdings" charset="0"/>
              <a:buNone/>
              <a:defRPr/>
            </a:pPr>
            <a:r>
              <a:rPr lang="en-US" sz="2200" dirty="0">
                <a:solidFill>
                  <a:srgbClr val="000000"/>
                </a:solidFill>
              </a:rPr>
              <a:t>-&gt; Response: mean number of children ever born per categorical group</a:t>
            </a:r>
          </a:p>
          <a:p>
            <a:pPr marL="0" lvl="1" indent="0" eaLnBrk="1" hangingPunct="1">
              <a:buClr>
                <a:schemeClr val="tx2"/>
              </a:buClr>
              <a:buFont typeface="Wingdings" charset="0"/>
              <a:buNone/>
              <a:defRPr/>
            </a:pPr>
            <a:r>
              <a:rPr lang="en-US" sz="2200" dirty="0">
                <a:solidFill>
                  <a:srgbClr val="000000"/>
                </a:solidFill>
              </a:rPr>
              <a:t>-&gt; Number of women sampled per group</a:t>
            </a:r>
          </a:p>
          <a:p>
            <a:pPr marL="0" lvl="1" indent="0" eaLnBrk="1" hangingPunct="1">
              <a:buClr>
                <a:schemeClr val="tx2"/>
              </a:buClr>
              <a:buFont typeface="Wingdings" charset="0"/>
              <a:buNone/>
              <a:defRPr/>
            </a:pPr>
            <a:endParaRPr lang="en-GB" sz="2200" dirty="0">
              <a:solidFill>
                <a:srgbClr val="000000"/>
              </a:solidFill>
            </a:endParaRPr>
          </a:p>
          <a:p>
            <a:pPr eaLnBrk="1" hangingPunct="1">
              <a:buFont typeface="Wingdings" charset="0"/>
              <a:buChar char="l"/>
              <a:defRPr/>
            </a:pPr>
            <a:r>
              <a:rPr lang="en-GB" sz="2200" dirty="0">
                <a:solidFill>
                  <a:srgbClr val="000000"/>
                </a:solidFill>
                <a:cs typeface="+mn-cs"/>
              </a:rPr>
              <a:t>Make an additive model using all predictors and test whether they are all necessary using model selection</a:t>
            </a:r>
          </a:p>
          <a:p>
            <a:pPr eaLnBrk="1" hangingPunct="1">
              <a:buFont typeface="Wingdings" charset="0"/>
              <a:buChar char="l"/>
              <a:defRPr/>
            </a:pPr>
            <a:r>
              <a:rPr lang="en-GB" sz="2200" dirty="0">
                <a:solidFill>
                  <a:srgbClr val="000000"/>
                </a:solidFill>
                <a:cs typeface="+mn-cs"/>
              </a:rPr>
              <a:t>Plot residual diagnostics and test for </a:t>
            </a:r>
            <a:r>
              <a:rPr lang="en-GB" sz="2200" dirty="0" err="1">
                <a:solidFill>
                  <a:srgbClr val="000000"/>
                </a:solidFill>
                <a:cs typeface="+mn-cs"/>
              </a:rPr>
              <a:t>overdispersion</a:t>
            </a:r>
            <a:endParaRPr lang="en-GB" sz="2200" dirty="0">
              <a:solidFill>
                <a:srgbClr val="000000"/>
              </a:solidFill>
              <a:cs typeface="+mn-cs"/>
            </a:endParaRPr>
          </a:p>
          <a:p>
            <a:pPr eaLnBrk="1" hangingPunct="1">
              <a:buFont typeface="Wingdings" charset="0"/>
              <a:buChar char="l"/>
              <a:defRPr/>
            </a:pPr>
            <a:r>
              <a:rPr lang="en-GB" sz="2200" dirty="0">
                <a:solidFill>
                  <a:srgbClr val="000000"/>
                </a:solidFill>
                <a:cs typeface="+mn-cs"/>
              </a:rPr>
              <a:t>Write out the back-transformed model</a:t>
            </a:r>
          </a:p>
        </p:txBody>
      </p:sp>
      <p:sp>
        <p:nvSpPr>
          <p:cNvPr id="243714" name="Rectangle 2">
            <a:extLst>
              <a:ext uri="{FF2B5EF4-FFF2-40B4-BE49-F238E27FC236}">
                <a16:creationId xmlns:a16="http://schemas.microsoft.com/office/drawing/2014/main" id="{827767C8-CCF9-D44F-B309-35E7641393D0}"/>
              </a:ext>
            </a:extLst>
          </p:cNvPr>
          <p:cNvSpPr>
            <a:spLocks noGrp="1" noChangeArrowheads="1"/>
          </p:cNvSpPr>
          <p:nvPr>
            <p:ph type="title"/>
          </p:nvPr>
        </p:nvSpPr>
        <p:spPr>
          <a:xfrm>
            <a:off x="755650" y="836613"/>
            <a:ext cx="6769100" cy="790575"/>
          </a:xfrm>
        </p:spPr>
        <p:txBody>
          <a:bodyPr/>
          <a:lstStyle/>
          <a:p>
            <a:pPr algn="ctr" eaLnBrk="1" hangingPunct="1">
              <a:defRPr/>
            </a:pPr>
            <a:r>
              <a:rPr lang="en-NZ" sz="4000" b="0" dirty="0">
                <a:solidFill>
                  <a:srgbClr val="FF0000"/>
                </a:solidFill>
                <a:cs typeface="+mj-cs"/>
              </a:rPr>
              <a:t>Optional: Exercise 2.4. </a:t>
            </a:r>
            <a:br>
              <a:rPr lang="en-NZ" sz="4000" b="0" dirty="0">
                <a:solidFill>
                  <a:srgbClr val="FF0000"/>
                </a:solidFill>
                <a:cs typeface="+mj-cs"/>
              </a:rPr>
            </a:br>
            <a:r>
              <a:rPr lang="en-NZ" sz="4000" b="0" dirty="0">
                <a:solidFill>
                  <a:srgbClr val="FF0000"/>
                </a:solidFill>
                <a:cs typeface="+mj-cs"/>
              </a:rPr>
              <a:t>Children ever born</a:t>
            </a:r>
            <a:endParaRPr lang="en-GB" sz="4000" b="0" dirty="0">
              <a:solidFill>
                <a:srgbClr val="FF0000"/>
              </a:solidFill>
              <a:cs typeface="+mj-cs"/>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243715">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3715">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3715">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3715">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3715">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43715">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371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82F2C453-5E38-CD4A-91E5-5053502E01E0}"/>
              </a:ext>
            </a:extLst>
          </p:cNvPr>
          <p:cNvSpPr>
            <a:spLocks noGrp="1" noChangeArrowheads="1"/>
          </p:cNvSpPr>
          <p:nvPr>
            <p:ph type="title"/>
          </p:nvPr>
        </p:nvSpPr>
        <p:spPr/>
        <p:txBody>
          <a:bodyPr/>
          <a:lstStyle/>
          <a:p>
            <a:pPr eaLnBrk="1" hangingPunct="1">
              <a:defRPr/>
            </a:pPr>
            <a:r>
              <a:rPr lang="en-NZ" dirty="0">
                <a:cs typeface="+mj-cs"/>
              </a:rPr>
              <a:t>Poisson distribution</a:t>
            </a:r>
            <a:endParaRPr lang="en-GB" dirty="0">
              <a:cs typeface="+mj-cs"/>
            </a:endParaRPr>
          </a:p>
        </p:txBody>
      </p:sp>
      <p:sp>
        <p:nvSpPr>
          <p:cNvPr id="20482" name="Rectangle 3">
            <a:extLst>
              <a:ext uri="{FF2B5EF4-FFF2-40B4-BE49-F238E27FC236}">
                <a16:creationId xmlns:a16="http://schemas.microsoft.com/office/drawing/2014/main" id="{97F55968-0C4A-B14B-9D21-6EC212AA1252}"/>
              </a:ext>
            </a:extLst>
          </p:cNvPr>
          <p:cNvSpPr>
            <a:spLocks noGrp="1" noChangeArrowheads="1"/>
          </p:cNvSpPr>
          <p:nvPr>
            <p:ph type="body" idx="1"/>
          </p:nvPr>
        </p:nvSpPr>
        <p:spPr/>
        <p:txBody>
          <a:bodyPr/>
          <a:lstStyle/>
          <a:p>
            <a:pPr eaLnBrk="1" hangingPunct="1"/>
            <a:r>
              <a:rPr lang="en-US" altLang="en-CN" sz="2400" dirty="0"/>
              <a:t>Asymmetric, discrete, unimodal, bounded below</a:t>
            </a:r>
            <a:r>
              <a:rPr lang="en-NZ" altLang="en-CN" sz="2400" dirty="0"/>
              <a:t> </a:t>
            </a:r>
          </a:p>
          <a:p>
            <a:pPr eaLnBrk="1" hangingPunct="1"/>
            <a:r>
              <a:rPr lang="en-US" altLang="en-CN" sz="2400" dirty="0"/>
              <a:t>U</a:t>
            </a:r>
            <a:r>
              <a:rPr lang="en-NZ" altLang="en-CN" sz="2400" dirty="0" err="1"/>
              <a:t>sed</a:t>
            </a:r>
            <a:r>
              <a:rPr lang="en-NZ" altLang="en-CN" sz="2400" dirty="0"/>
              <a:t> for:</a:t>
            </a:r>
          </a:p>
          <a:p>
            <a:pPr lvl="1" eaLnBrk="1" hangingPunct="1">
              <a:lnSpc>
                <a:spcPct val="90000"/>
              </a:lnSpc>
            </a:pPr>
            <a:r>
              <a:rPr lang="en-GB" altLang="en-CN" sz="2400" dirty="0"/>
              <a:t>variables describing the number of occurrences of a particular event in an interval of time or space, i.e. count data (e.g. # insects on leaves)</a:t>
            </a:r>
          </a:p>
          <a:p>
            <a:pPr lvl="1" eaLnBrk="1" hangingPunct="1">
              <a:lnSpc>
                <a:spcPct val="90000"/>
              </a:lnSpc>
            </a:pPr>
            <a:endParaRPr lang="en-GB" altLang="en-CN" sz="2400" dirty="0"/>
          </a:p>
          <a:p>
            <a:pPr eaLnBrk="1" hangingPunct="1"/>
            <a:r>
              <a:rPr lang="en-US" altLang="en-CN" sz="2400" dirty="0"/>
              <a:t>Properties</a:t>
            </a:r>
            <a:r>
              <a:rPr lang="en-NZ" altLang="en-CN" sz="2400" dirty="0"/>
              <a:t>:</a:t>
            </a:r>
          </a:p>
          <a:p>
            <a:pPr lvl="1" eaLnBrk="1" hangingPunct="1"/>
            <a:r>
              <a:rPr lang="en-GB" altLang="en-CN" sz="2400" i="1" dirty="0" err="1"/>
              <a:t>μ</a:t>
            </a:r>
            <a:r>
              <a:rPr lang="en-GB" altLang="en-CN" sz="2400" i="1" dirty="0"/>
              <a:t> = σ</a:t>
            </a:r>
            <a:r>
              <a:rPr lang="en-GB" altLang="en-CN" sz="2400" i="1" baseline="30000" dirty="0"/>
              <a:t>2</a:t>
            </a:r>
            <a:r>
              <a:rPr lang="en-GB" altLang="en-CN" sz="2400" dirty="0"/>
              <a:t> (=</a:t>
            </a:r>
            <a:r>
              <a:rPr lang="en-GB" altLang="en-CN" sz="2400" i="1" dirty="0" err="1"/>
              <a:t>λ</a:t>
            </a:r>
            <a:r>
              <a:rPr lang="en-GB" altLang="en-CN" sz="2400" dirty="0"/>
              <a:t>) </a:t>
            </a:r>
          </a:p>
          <a:p>
            <a:pPr lvl="1" eaLnBrk="1" hangingPunct="1"/>
            <a:r>
              <a:rPr lang="en-US" altLang="en-CN" sz="2400" dirty="0"/>
              <a:t>B</a:t>
            </a:r>
            <a:r>
              <a:rPr lang="en-GB" altLang="en-CN" sz="2400" dirty="0" err="1"/>
              <a:t>ounded</a:t>
            </a:r>
            <a:r>
              <a:rPr lang="en-GB" altLang="en-CN" sz="2400" dirty="0"/>
              <a:t> below:  [0,</a:t>
            </a:r>
            <a:r>
              <a:rPr lang="en-US" altLang="en-CN" sz="2400" dirty="0"/>
              <a:t>∞</a:t>
            </a:r>
            <a:r>
              <a:rPr lang="en-GB" altLang="en-CN" sz="2400" dirty="0"/>
              <a:t>)</a:t>
            </a:r>
            <a:endParaRPr lang="en-NZ" altLang="en-CN" sz="2400" b="1" dirty="0"/>
          </a:p>
          <a:p>
            <a:pPr lvl="1" eaLnBrk="1" hangingPunct="1">
              <a:lnSpc>
                <a:spcPct val="90000"/>
              </a:lnSpc>
            </a:pPr>
            <a:r>
              <a:rPr lang="en-US" altLang="en-CN" sz="2400" dirty="0"/>
              <a:t>A</a:t>
            </a:r>
            <a:r>
              <a:rPr lang="en-GB" altLang="en-CN" sz="2400" dirty="0" err="1"/>
              <a:t>pprox</a:t>
            </a:r>
            <a:r>
              <a:rPr lang="en-GB" altLang="en-CN" sz="2400" dirty="0"/>
              <a:t>. normal for </a:t>
            </a:r>
            <a:r>
              <a:rPr lang="en-GB" altLang="en-CN" sz="2400" i="1" dirty="0" err="1"/>
              <a:t>μ</a:t>
            </a:r>
            <a:r>
              <a:rPr lang="en-GB" altLang="en-CN" sz="2400" dirty="0"/>
              <a:t> &gt;&gt; 0</a:t>
            </a:r>
          </a:p>
          <a:p>
            <a:pPr lvl="1" eaLnBrk="1" hangingPunct="1">
              <a:lnSpc>
                <a:spcPct val="90000"/>
              </a:lnSpc>
              <a:buFont typeface="Wingdings" pitchFamily="2" charset="2"/>
              <a:buNone/>
            </a:pPr>
            <a:r>
              <a:rPr lang="en-GB" altLang="en-CN" sz="2400" dirty="0"/>
              <a:t>	but incr. +</a:t>
            </a:r>
            <a:r>
              <a:rPr lang="en-GB" altLang="en-CN" sz="2400" dirty="0" err="1"/>
              <a:t>ve</a:t>
            </a:r>
            <a:r>
              <a:rPr lang="en-GB" altLang="en-CN" sz="2400" dirty="0"/>
              <a:t> skew as </a:t>
            </a:r>
            <a:r>
              <a:rPr lang="en-GB" altLang="en-CN" sz="2400" i="1" dirty="0" err="1"/>
              <a:t>μ</a:t>
            </a:r>
            <a:r>
              <a:rPr lang="en-GB" altLang="en-CN" sz="2400" i="1" dirty="0"/>
              <a:t> </a:t>
            </a:r>
            <a:r>
              <a:rPr lang="en-US" altLang="en-CN" sz="2400" dirty="0"/>
              <a:t>→</a:t>
            </a:r>
            <a:r>
              <a:rPr lang="en-GB" altLang="en-CN" sz="2400" dirty="0"/>
              <a:t> 0</a:t>
            </a:r>
          </a:p>
          <a:p>
            <a:pPr lvl="1" eaLnBrk="1" hangingPunct="1">
              <a:lnSpc>
                <a:spcPct val="90000"/>
              </a:lnSpc>
              <a:buFont typeface="Wingdings" pitchFamily="2" charset="2"/>
              <a:buNone/>
            </a:pPr>
            <a:endParaRPr lang="en-GB" altLang="en-CN" dirty="0"/>
          </a:p>
        </p:txBody>
      </p:sp>
      <p:pic>
        <p:nvPicPr>
          <p:cNvPr id="20483" name="Picture 5">
            <a:extLst>
              <a:ext uri="{FF2B5EF4-FFF2-40B4-BE49-F238E27FC236}">
                <a16:creationId xmlns:a16="http://schemas.microsoft.com/office/drawing/2014/main" id="{2CFA21A2-B2C2-3945-8A57-FEC73AB243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4188" y="4027488"/>
            <a:ext cx="3579812" cy="283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a:extLst>
              <a:ext uri="{FF2B5EF4-FFF2-40B4-BE49-F238E27FC236}">
                <a16:creationId xmlns:a16="http://schemas.microsoft.com/office/drawing/2014/main" id="{42ED80B2-7EAE-8B42-962A-6E9A70E9D0CB}"/>
              </a:ext>
            </a:extLst>
          </p:cNvPr>
          <p:cNvSpPr>
            <a:spLocks noGrp="1" noChangeArrowheads="1"/>
          </p:cNvSpPr>
          <p:nvPr>
            <p:ph type="title"/>
          </p:nvPr>
        </p:nvSpPr>
        <p:spPr/>
        <p:txBody>
          <a:bodyPr/>
          <a:lstStyle/>
          <a:p>
            <a:pPr eaLnBrk="1" hangingPunct="1">
              <a:defRPr/>
            </a:pPr>
            <a:r>
              <a:rPr lang="en-NZ" dirty="0">
                <a:cs typeface="+mj-cs"/>
              </a:rPr>
              <a:t>Poisson distribution</a:t>
            </a:r>
            <a:endParaRPr lang="en-GB" dirty="0">
              <a:cs typeface="+mj-cs"/>
            </a:endParaRPr>
          </a:p>
        </p:txBody>
      </p:sp>
      <p:sp>
        <p:nvSpPr>
          <p:cNvPr id="19458" name="Rectangle 3">
            <a:extLst>
              <a:ext uri="{FF2B5EF4-FFF2-40B4-BE49-F238E27FC236}">
                <a16:creationId xmlns:a16="http://schemas.microsoft.com/office/drawing/2014/main" id="{21AD32B2-6752-A643-8562-4DA3A642BF09}"/>
              </a:ext>
            </a:extLst>
          </p:cNvPr>
          <p:cNvSpPr>
            <a:spLocks noGrp="1" noChangeArrowheads="1"/>
          </p:cNvSpPr>
          <p:nvPr>
            <p:ph type="body" idx="1"/>
          </p:nvPr>
        </p:nvSpPr>
        <p:spPr/>
        <p:txBody>
          <a:bodyPr/>
          <a:lstStyle/>
          <a:p>
            <a:pPr eaLnBrk="1" hangingPunct="1"/>
            <a:r>
              <a:rPr lang="en-US" altLang="en-CN" sz="2400" dirty="0"/>
              <a:t>Probability density function (pdf)</a:t>
            </a:r>
            <a:endParaRPr lang="en-GB" altLang="en-CN" sz="2400" dirty="0"/>
          </a:p>
          <a:p>
            <a:pPr lvl="1" eaLnBrk="1" hangingPunct="1">
              <a:buFont typeface="Wingdings" pitchFamily="2" charset="2"/>
              <a:buNone/>
            </a:pPr>
            <a:r>
              <a:rPr lang="en-GB" altLang="en-CN" sz="2400" dirty="0"/>
              <a:t>	</a:t>
            </a:r>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85C23A75-7529-214F-8FF5-D8AC7F9D95D0}"/>
                  </a:ext>
                </a:extLst>
              </p:cNvPr>
              <p:cNvSpPr/>
              <p:nvPr/>
            </p:nvSpPr>
            <p:spPr>
              <a:xfrm>
                <a:off x="3491880" y="2572412"/>
                <a:ext cx="2592288" cy="91525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m:rPr>
                          <m:sty m:val="p"/>
                        </m:rPr>
                        <a:rPr lang="en-CN" sz="2400" smtClean="0">
                          <a:latin typeface="Cambria Math" panose="02040503050406030204" pitchFamily="18" charset="0"/>
                        </a:rPr>
                        <m:t>f</m:t>
                      </m:r>
                      <m:d>
                        <m:dPr>
                          <m:ctrlPr>
                            <a:rPr lang="en-CN" sz="2400" i="1">
                              <a:latin typeface="Cambria Math" panose="02040503050406030204" pitchFamily="18" charset="0"/>
                            </a:rPr>
                          </m:ctrlPr>
                        </m:dPr>
                        <m:e>
                          <m:r>
                            <m:rPr>
                              <m:sty m:val="p"/>
                            </m:rPr>
                            <a:rPr lang="en-US" sz="2400" b="0" i="0" smtClean="0">
                              <a:latin typeface="Cambria Math" panose="02040503050406030204" pitchFamily="18" charset="0"/>
                            </a:rPr>
                            <m:t>y</m:t>
                          </m:r>
                          <m:r>
                            <a:rPr lang="en-CN" sz="2400" i="0">
                              <a:latin typeface="Cambria Math" panose="02040503050406030204" pitchFamily="18" charset="0"/>
                            </a:rPr>
                            <m:t>,</m:t>
                          </m:r>
                          <m:r>
                            <a:rPr lang="en-CN" sz="2400" i="1" smtClean="0">
                              <a:latin typeface="Cambria Math" panose="02040503050406030204" pitchFamily="18" charset="0"/>
                            </a:rPr>
                            <m:t>𝜆</m:t>
                          </m:r>
                        </m:e>
                      </m:d>
                      <m:r>
                        <a:rPr lang="en-CN" sz="2400" i="0">
                          <a:latin typeface="Cambria Math" panose="02040503050406030204" pitchFamily="18" charset="0"/>
                        </a:rPr>
                        <m:t>= </m:t>
                      </m:r>
                      <m:f>
                        <m:fPr>
                          <m:ctrlPr>
                            <a:rPr lang="en-CN" sz="2400" i="1">
                              <a:latin typeface="Cambria Math" panose="02040503050406030204" pitchFamily="18" charset="0"/>
                            </a:rPr>
                          </m:ctrlPr>
                        </m:fPr>
                        <m:num>
                          <m:sSup>
                            <m:sSupPr>
                              <m:ctrlPr>
                                <a:rPr lang="en-CN" sz="2400" i="1">
                                  <a:latin typeface="Cambria Math" panose="02040503050406030204" pitchFamily="18" charset="0"/>
                                </a:rPr>
                              </m:ctrlPr>
                            </m:sSupPr>
                            <m:e>
                              <m:r>
                                <a:rPr lang="en-CN" sz="2400" i="1" smtClean="0">
                                  <a:latin typeface="Cambria Math" panose="02040503050406030204" pitchFamily="18" charset="0"/>
                                </a:rPr>
                                <m:t>𝜆</m:t>
                              </m:r>
                            </m:e>
                            <m:sup>
                              <m:r>
                                <a:rPr lang="en-US" sz="2400" b="0" i="1" smtClean="0">
                                  <a:latin typeface="Cambria Math" panose="02040503050406030204" pitchFamily="18" charset="0"/>
                                </a:rPr>
                                <m:t>𝑦</m:t>
                              </m:r>
                            </m:sup>
                          </m:sSup>
                          <m:r>
                            <a:rPr lang="en-CN" sz="2400" i="0">
                              <a:latin typeface="Cambria Math" panose="02040503050406030204" pitchFamily="18" charset="0"/>
                            </a:rPr>
                            <m:t> </m:t>
                          </m:r>
                          <m:sSup>
                            <m:sSupPr>
                              <m:ctrlPr>
                                <a:rPr lang="en-CN" sz="2400" i="1">
                                  <a:latin typeface="Cambria Math" panose="02040503050406030204" pitchFamily="18" charset="0"/>
                                </a:rPr>
                              </m:ctrlPr>
                            </m:sSupPr>
                            <m:e>
                              <m:r>
                                <a:rPr lang="en-CN" sz="2400" i="1">
                                  <a:latin typeface="Cambria Math" panose="02040503050406030204" pitchFamily="18" charset="0"/>
                                </a:rPr>
                                <m:t>𝑒</m:t>
                              </m:r>
                            </m:e>
                            <m:sup>
                              <m:r>
                                <a:rPr lang="en-CN" sz="2400" i="0">
                                  <a:latin typeface="Cambria Math" panose="02040503050406030204" pitchFamily="18" charset="0"/>
                                </a:rPr>
                                <m:t>−</m:t>
                              </m:r>
                              <m:r>
                                <a:rPr lang="en-CN" sz="2400" i="1">
                                  <a:latin typeface="Cambria Math" panose="02040503050406030204" pitchFamily="18" charset="0"/>
                                </a:rPr>
                                <m:t>𝜆</m:t>
                              </m:r>
                            </m:sup>
                          </m:sSup>
                        </m:num>
                        <m:den>
                          <m:r>
                            <m:rPr>
                              <m:sty m:val="p"/>
                            </m:rPr>
                            <a:rPr lang="en-US" sz="2400" b="0" i="0" smtClean="0">
                              <a:latin typeface="Cambria Math" panose="02040503050406030204" pitchFamily="18" charset="0"/>
                            </a:rPr>
                            <m:t>y</m:t>
                          </m:r>
                          <m:r>
                            <a:rPr lang="en-CN" sz="2400" i="0">
                              <a:latin typeface="Cambria Math" panose="02040503050406030204" pitchFamily="18" charset="0"/>
                            </a:rPr>
                            <m:t>!</m:t>
                          </m:r>
                        </m:den>
                      </m:f>
                    </m:oMath>
                  </m:oMathPara>
                </a14:m>
                <a:endParaRPr lang="en-CN" sz="2400" dirty="0"/>
              </a:p>
            </p:txBody>
          </p:sp>
        </mc:Choice>
        <mc:Fallback xmlns="">
          <p:sp>
            <p:nvSpPr>
              <p:cNvPr id="3" name="Rectangle 2">
                <a:extLst>
                  <a:ext uri="{FF2B5EF4-FFF2-40B4-BE49-F238E27FC236}">
                    <a16:creationId xmlns:a16="http://schemas.microsoft.com/office/drawing/2014/main" id="{85C23A75-7529-214F-8FF5-D8AC7F9D95D0}"/>
                  </a:ext>
                </a:extLst>
              </p:cNvPr>
              <p:cNvSpPr>
                <a:spLocks noRot="1" noChangeAspect="1" noMove="1" noResize="1" noEditPoints="1" noAdjustHandles="1" noChangeArrowheads="1" noChangeShapeType="1" noTextEdit="1"/>
              </p:cNvSpPr>
              <p:nvPr/>
            </p:nvSpPr>
            <p:spPr>
              <a:xfrm>
                <a:off x="3491880" y="2572412"/>
                <a:ext cx="2592288" cy="915251"/>
              </a:xfrm>
              <a:prstGeom prst="rect">
                <a:avLst/>
              </a:prstGeom>
              <a:blipFill>
                <a:blip r:embed="rId2"/>
                <a:stretch>
                  <a:fillRect b="-4110"/>
                </a:stretch>
              </a:blipFill>
            </p:spPr>
            <p:txBody>
              <a:bodyPr/>
              <a:lstStyle/>
              <a:p>
                <a:r>
                  <a:rPr lang="en-CN">
                    <a:noFill/>
                  </a:rPr>
                  <a:t> </a:t>
                </a:r>
              </a:p>
            </p:txBody>
          </p:sp>
        </mc:Fallback>
      </mc:AlternateContent>
      <p:pic>
        <p:nvPicPr>
          <p:cNvPr id="2" name="Picture 1">
            <a:extLst>
              <a:ext uri="{FF2B5EF4-FFF2-40B4-BE49-F238E27FC236}">
                <a16:creationId xmlns:a16="http://schemas.microsoft.com/office/drawing/2014/main" id="{C7ABB59A-D65A-FB4B-BB3D-D320AF8135FD}"/>
              </a:ext>
            </a:extLst>
          </p:cNvPr>
          <p:cNvPicPr>
            <a:picLocks noChangeAspect="1"/>
          </p:cNvPicPr>
          <p:nvPr/>
        </p:nvPicPr>
        <p:blipFill>
          <a:blip r:embed="rId3"/>
          <a:stretch>
            <a:fillRect/>
          </a:stretch>
        </p:blipFill>
        <p:spPr>
          <a:xfrm>
            <a:off x="2715208" y="3755725"/>
            <a:ext cx="3713584" cy="2980037"/>
          </a:xfrm>
          <a:prstGeom prst="rect">
            <a:avLst/>
          </a:prstGeom>
        </p:spPr>
      </p:pic>
    </p:spTree>
    <p:extLst>
      <p:ext uri="{BB962C8B-B14F-4D97-AF65-F5344CB8AC3E}">
        <p14:creationId xmlns:p14="http://schemas.microsoft.com/office/powerpoint/2010/main" val="1320602411"/>
      </p:ext>
    </p:extLst>
  </p:cSld>
  <p:clrMapOvr>
    <a:masterClrMapping/>
  </p:clrMapOvr>
</p:sld>
</file>

<file path=ppt/theme/theme1.xml><?xml version="1.0" encoding="utf-8"?>
<a:theme xmlns:a="http://schemas.openxmlformats.org/drawingml/2006/main" name="Network">
  <a:themeElements>
    <a:clrScheme name="Network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fontScheme name="Network">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Network 1">
        <a:dk1>
          <a:srgbClr val="4F747B"/>
        </a:dk1>
        <a:lt1>
          <a:srgbClr val="FFFFFF"/>
        </a:lt1>
        <a:dk2>
          <a:srgbClr val="000000"/>
        </a:dk2>
        <a:lt2>
          <a:srgbClr val="C0C0C0"/>
        </a:lt2>
        <a:accent1>
          <a:srgbClr val="859868"/>
        </a:accent1>
        <a:accent2>
          <a:srgbClr val="5F5F5F"/>
        </a:accent2>
        <a:accent3>
          <a:srgbClr val="AAAAAA"/>
        </a:accent3>
        <a:accent4>
          <a:srgbClr val="DADADA"/>
        </a:accent4>
        <a:accent5>
          <a:srgbClr val="C2CAB9"/>
        </a:accent5>
        <a:accent6>
          <a:srgbClr val="555555"/>
        </a:accent6>
        <a:hlink>
          <a:srgbClr val="5F5F5F"/>
        </a:hlink>
        <a:folHlink>
          <a:srgbClr val="BA1212"/>
        </a:folHlink>
      </a:clrScheme>
      <a:clrMap bg1="dk2" tx1="lt1" bg2="dk1" tx2="lt2" accent1="accent1" accent2="accent2" accent3="accent3" accent4="accent4" accent5="accent5" accent6="accent6" hlink="hlink" folHlink="folHlink"/>
    </a:extraClrScheme>
    <a:extraClrScheme>
      <a:clrScheme name="Network 2">
        <a:dk1>
          <a:srgbClr val="3C0000"/>
        </a:dk1>
        <a:lt1>
          <a:srgbClr val="FFFFFF"/>
        </a:lt1>
        <a:dk2>
          <a:srgbClr val="4D0B0B"/>
        </a:dk2>
        <a:lt2>
          <a:srgbClr val="FFFFFF"/>
        </a:lt2>
        <a:accent1>
          <a:srgbClr val="666633"/>
        </a:accent1>
        <a:accent2>
          <a:srgbClr val="CC3300"/>
        </a:accent2>
        <a:accent3>
          <a:srgbClr val="B2AAAA"/>
        </a:accent3>
        <a:accent4>
          <a:srgbClr val="DADADA"/>
        </a:accent4>
        <a:accent5>
          <a:srgbClr val="B8B8AD"/>
        </a:accent5>
        <a:accent6>
          <a:srgbClr val="B92D00"/>
        </a:accent6>
        <a:hlink>
          <a:srgbClr val="CC9900"/>
        </a:hlink>
        <a:folHlink>
          <a:srgbClr val="CCCC33"/>
        </a:folHlink>
      </a:clrScheme>
      <a:clrMap bg1="dk2" tx1="lt1" bg2="dk1" tx2="lt2" accent1="accent1" accent2="accent2" accent3="accent3" accent4="accent4" accent5="accent5" accent6="accent6" hlink="hlink" folHlink="folHlink"/>
    </a:extraClrScheme>
    <a:extraClrScheme>
      <a:clrScheme name="Network 3">
        <a:dk1>
          <a:srgbClr val="666699"/>
        </a:dk1>
        <a:lt1>
          <a:srgbClr val="FFFFFF"/>
        </a:lt1>
        <a:dk2>
          <a:srgbClr val="15192B"/>
        </a:dk2>
        <a:lt2>
          <a:srgbClr val="CCCCFF"/>
        </a:lt2>
        <a:accent1>
          <a:srgbClr val="4F893D"/>
        </a:accent1>
        <a:accent2>
          <a:srgbClr val="666699"/>
        </a:accent2>
        <a:accent3>
          <a:srgbClr val="AAABAC"/>
        </a:accent3>
        <a:accent4>
          <a:srgbClr val="DADADA"/>
        </a:accent4>
        <a:accent5>
          <a:srgbClr val="B2C4AF"/>
        </a:accent5>
        <a:accent6>
          <a:srgbClr val="5C5C8A"/>
        </a:accent6>
        <a:hlink>
          <a:srgbClr val="CC9900"/>
        </a:hlink>
        <a:folHlink>
          <a:srgbClr val="4837C7"/>
        </a:folHlink>
      </a:clrScheme>
      <a:clrMap bg1="dk2" tx1="lt1" bg2="dk1" tx2="lt2" accent1="accent1" accent2="accent2" accent3="accent3" accent4="accent4" accent5="accent5" accent6="accent6" hlink="hlink" folHlink="folHlink"/>
    </a:extraClrScheme>
    <a:extraClrScheme>
      <a:clrScheme name="Network 4">
        <a:dk1>
          <a:srgbClr val="666699"/>
        </a:dk1>
        <a:lt1>
          <a:srgbClr val="FFFFFF"/>
        </a:lt1>
        <a:dk2>
          <a:srgbClr val="86001A"/>
        </a:dk2>
        <a:lt2>
          <a:srgbClr val="CCCC66"/>
        </a:lt2>
        <a:accent1>
          <a:srgbClr val="FF3300"/>
        </a:accent1>
        <a:accent2>
          <a:srgbClr val="FF6600"/>
        </a:accent2>
        <a:accent3>
          <a:srgbClr val="C3AAAB"/>
        </a:accent3>
        <a:accent4>
          <a:srgbClr val="DADADA"/>
        </a:accent4>
        <a:accent5>
          <a:srgbClr val="FFADAA"/>
        </a:accent5>
        <a:accent6>
          <a:srgbClr val="E75C00"/>
        </a:accent6>
        <a:hlink>
          <a:srgbClr val="CC9900"/>
        </a:hlink>
        <a:folHlink>
          <a:srgbClr val="FF0000"/>
        </a:folHlink>
      </a:clrScheme>
      <a:clrMap bg1="dk2" tx1="lt1" bg2="dk1" tx2="lt2" accent1="accent1" accent2="accent2" accent3="accent3" accent4="accent4" accent5="accent5" accent6="accent6" hlink="hlink" folHlink="folHlink"/>
    </a:extraClrScheme>
    <a:extraClrScheme>
      <a:clrScheme name="Network 5">
        <a:dk1>
          <a:srgbClr val="666699"/>
        </a:dk1>
        <a:lt1>
          <a:srgbClr val="FFFFFF"/>
        </a:lt1>
        <a:dk2>
          <a:srgbClr val="000054"/>
        </a:dk2>
        <a:lt2>
          <a:srgbClr val="FFFFFF"/>
        </a:lt2>
        <a:accent1>
          <a:srgbClr val="3333FF"/>
        </a:accent1>
        <a:accent2>
          <a:srgbClr val="006699"/>
        </a:accent2>
        <a:accent3>
          <a:srgbClr val="AAAAB3"/>
        </a:accent3>
        <a:accent4>
          <a:srgbClr val="DADADA"/>
        </a:accent4>
        <a:accent5>
          <a:srgbClr val="ADADFF"/>
        </a:accent5>
        <a:accent6>
          <a:srgbClr val="005C8A"/>
        </a:accent6>
        <a:hlink>
          <a:srgbClr val="669900"/>
        </a:hlink>
        <a:folHlink>
          <a:srgbClr val="0000FF"/>
        </a:folHlink>
      </a:clrScheme>
      <a:clrMap bg1="dk2" tx1="lt1" bg2="dk1" tx2="lt2" accent1="accent1" accent2="accent2" accent3="accent3" accent4="accent4" accent5="accent5" accent6="accent6" hlink="hlink" folHlink="folHlink"/>
    </a:extraClrScheme>
    <a:extraClrScheme>
      <a:clrScheme name="Network 6">
        <a:dk1>
          <a:srgbClr val="808080"/>
        </a:dk1>
        <a:lt1>
          <a:srgbClr val="FFFFFF"/>
        </a:lt1>
        <a:dk2>
          <a:srgbClr val="30054B"/>
        </a:dk2>
        <a:lt2>
          <a:srgbClr val="FFFFFF"/>
        </a:lt2>
        <a:accent1>
          <a:srgbClr val="797B9B"/>
        </a:accent1>
        <a:accent2>
          <a:srgbClr val="6B4FB1"/>
        </a:accent2>
        <a:accent3>
          <a:srgbClr val="ADAAB1"/>
        </a:accent3>
        <a:accent4>
          <a:srgbClr val="DADADA"/>
        </a:accent4>
        <a:accent5>
          <a:srgbClr val="BEBFCB"/>
        </a:accent5>
        <a:accent6>
          <a:srgbClr val="6047A0"/>
        </a:accent6>
        <a:hlink>
          <a:srgbClr val="7AACCE"/>
        </a:hlink>
        <a:folHlink>
          <a:srgbClr val="D8D8EC"/>
        </a:folHlink>
      </a:clrScheme>
      <a:clrMap bg1="dk2" tx1="lt1" bg2="dk1" tx2="lt2" accent1="accent1" accent2="accent2" accent3="accent3" accent4="accent4" accent5="accent5" accent6="accent6" hlink="hlink" folHlink="folHlink"/>
    </a:extraClrScheme>
    <a:extraClrScheme>
      <a:clrScheme name="Network 7">
        <a:dk1>
          <a:srgbClr val="808080"/>
        </a:dk1>
        <a:lt1>
          <a:srgbClr val="FFFFCC"/>
        </a:lt1>
        <a:dk2>
          <a:srgbClr val="29527B"/>
        </a:dk2>
        <a:lt2>
          <a:srgbClr val="FFFFFF"/>
        </a:lt2>
        <a:accent1>
          <a:srgbClr val="CCCC00"/>
        </a:accent1>
        <a:accent2>
          <a:srgbClr val="669999"/>
        </a:accent2>
        <a:accent3>
          <a:srgbClr val="ACB3BF"/>
        </a:accent3>
        <a:accent4>
          <a:srgbClr val="DADAAE"/>
        </a:accent4>
        <a:accent5>
          <a:srgbClr val="E2E2AA"/>
        </a:accent5>
        <a:accent6>
          <a:srgbClr val="5C8A8A"/>
        </a:accent6>
        <a:hlink>
          <a:srgbClr val="D8D8EC"/>
        </a:hlink>
        <a:folHlink>
          <a:srgbClr val="B2B2B2"/>
        </a:folHlink>
      </a:clrScheme>
      <a:clrMap bg1="dk2" tx1="lt1" bg2="dk1" tx2="lt2" accent1="accent1" accent2="accent2" accent3="accent3" accent4="accent4" accent5="accent5" accent6="accent6" hlink="hlink" folHlink="folHlink"/>
    </a:extraClrScheme>
    <a:extraClrScheme>
      <a:clrScheme name="Network 8">
        <a:dk1>
          <a:srgbClr val="666699"/>
        </a:dk1>
        <a:lt1>
          <a:srgbClr val="FFFFFF"/>
        </a:lt1>
        <a:dk2>
          <a:srgbClr val="476949"/>
        </a:dk2>
        <a:lt2>
          <a:srgbClr val="FFFFFF"/>
        </a:lt2>
        <a:accent1>
          <a:srgbClr val="CC6600"/>
        </a:accent1>
        <a:accent2>
          <a:srgbClr val="CC9900"/>
        </a:accent2>
        <a:accent3>
          <a:srgbClr val="B1B9B1"/>
        </a:accent3>
        <a:accent4>
          <a:srgbClr val="DADADA"/>
        </a:accent4>
        <a:accent5>
          <a:srgbClr val="E2B8AA"/>
        </a:accent5>
        <a:accent6>
          <a:srgbClr val="B98A00"/>
        </a:accent6>
        <a:hlink>
          <a:srgbClr val="669900"/>
        </a:hlink>
        <a:folHlink>
          <a:srgbClr val="A45200"/>
        </a:folHlink>
      </a:clrScheme>
      <a:clrMap bg1="dk2" tx1="lt1" bg2="dk1" tx2="lt2" accent1="accent1" accent2="accent2" accent3="accent3" accent4="accent4" accent5="accent5" accent6="accent6" hlink="hlink" folHlink="folHlink"/>
    </a:extraClrScheme>
    <a:extraClrScheme>
      <a:clrScheme name="Network 9">
        <a:dk1>
          <a:srgbClr val="000000"/>
        </a:dk1>
        <a:lt1>
          <a:srgbClr val="FFFFFF"/>
        </a:lt1>
        <a:dk2>
          <a:srgbClr val="7C1302"/>
        </a:dk2>
        <a:lt2>
          <a:srgbClr val="CC9900"/>
        </a:lt2>
        <a:accent1>
          <a:srgbClr val="CC9900"/>
        </a:accent1>
        <a:accent2>
          <a:srgbClr val="CC3300"/>
        </a:accent2>
        <a:accent3>
          <a:srgbClr val="FFFFFF"/>
        </a:accent3>
        <a:accent4>
          <a:srgbClr val="000000"/>
        </a:accent4>
        <a:accent5>
          <a:srgbClr val="E2CAAA"/>
        </a:accent5>
        <a:accent6>
          <a:srgbClr val="B92D00"/>
        </a:accent6>
        <a:hlink>
          <a:srgbClr val="808080"/>
        </a:hlink>
        <a:folHlink>
          <a:srgbClr val="CCCC66"/>
        </a:folHlink>
      </a:clrScheme>
      <a:clrMap bg1="lt1" tx1="dk1" bg2="lt2" tx2="dk2" accent1="accent1" accent2="accent2" accent3="accent3" accent4="accent4" accent5="accent5" accent6="accent6" hlink="hlink" folHlink="folHlink"/>
    </a:extraClrScheme>
    <a:extraClrScheme>
      <a:clrScheme name="Network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Network</Template>
  <TotalTime>9600</TotalTime>
  <Words>3867</Words>
  <Application>Microsoft Office PowerPoint</Application>
  <PresentationFormat>On-screen Show (4:3)</PresentationFormat>
  <Paragraphs>701</Paragraphs>
  <Slides>79</Slides>
  <Notes>7</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79</vt:i4>
      </vt:variant>
    </vt:vector>
  </HeadingPairs>
  <TitlesOfParts>
    <vt:vector size="90" baseType="lpstr">
      <vt:lpstr>ＭＳ Ｐゴシック</vt:lpstr>
      <vt:lpstr>Arial</vt:lpstr>
      <vt:lpstr>Cambria Math</vt:lpstr>
      <vt:lpstr>Courier New</vt:lpstr>
      <vt:lpstr>Helvetica</vt:lpstr>
      <vt:lpstr>Symbol</vt:lpstr>
      <vt:lpstr>Times New Roman</vt:lpstr>
      <vt:lpstr>Wingdings</vt:lpstr>
      <vt:lpstr>Zapf Dingbats</vt:lpstr>
      <vt:lpstr>Network</vt:lpstr>
      <vt:lpstr>Equation</vt:lpstr>
      <vt:lpstr>Lesson 2</vt:lpstr>
      <vt:lpstr>Introduction</vt:lpstr>
      <vt:lpstr>Assumptions of linear models</vt:lpstr>
      <vt:lpstr>Alternative Distributions</vt:lpstr>
      <vt:lpstr>Importantly,</vt:lpstr>
      <vt:lpstr>Normal distribution</vt:lpstr>
      <vt:lpstr>Normal distribution</vt:lpstr>
      <vt:lpstr>Poisson distribution</vt:lpstr>
      <vt:lpstr>Poisson distribution</vt:lpstr>
      <vt:lpstr>Binomial distribution</vt:lpstr>
      <vt:lpstr>Binomial distribution</vt:lpstr>
      <vt:lpstr>Gamma distribution</vt:lpstr>
      <vt:lpstr>Gamma distribution</vt:lpstr>
      <vt:lpstr>Beta distribution</vt:lpstr>
      <vt:lpstr>Beta distribution</vt:lpstr>
      <vt:lpstr>Generalized linear models</vt:lpstr>
      <vt:lpstr>Assumptions of generalized linear models</vt:lpstr>
      <vt:lpstr>Generalized linear models</vt:lpstr>
      <vt:lpstr>A problem example: </vt:lpstr>
      <vt:lpstr>A problem example: binary response</vt:lpstr>
      <vt:lpstr>Solution:  logistic regression</vt:lpstr>
      <vt:lpstr>logistic regression -the process</vt:lpstr>
      <vt:lpstr>Why not transform the response as we did before?</vt:lpstr>
      <vt:lpstr>Solution:  Generalised Linear Models</vt:lpstr>
      <vt:lpstr>Generalised Linear Models</vt:lpstr>
      <vt:lpstr>Notes: Link function, g()</vt:lpstr>
      <vt:lpstr>Notes: Link function, g()</vt:lpstr>
      <vt:lpstr>Link function</vt:lpstr>
      <vt:lpstr>Common Link functions</vt:lpstr>
      <vt:lpstr>Example 2.1. Seal problem (Binomial data)</vt:lpstr>
      <vt:lpstr>Prediction</vt:lpstr>
      <vt:lpstr>Inverse link functions</vt:lpstr>
      <vt:lpstr>Gaussian model</vt:lpstr>
      <vt:lpstr>Poisson model</vt:lpstr>
      <vt:lpstr>Logistic (Binomial) model</vt:lpstr>
      <vt:lpstr>Example 2.1 Continued.. Predictions</vt:lpstr>
      <vt:lpstr>Maximum likelihood estimation</vt:lpstr>
      <vt:lpstr>Maximum Likelihood Estimation (MLE)</vt:lpstr>
      <vt:lpstr>Maximum Likelihood Estimation (MLE)</vt:lpstr>
      <vt:lpstr>MLE example: normal data</vt:lpstr>
      <vt:lpstr>MLE example: normal data</vt:lpstr>
      <vt:lpstr>MLE example: normal data</vt:lpstr>
      <vt:lpstr>MLE example: normal data</vt:lpstr>
      <vt:lpstr>Further points about MLEs:</vt:lpstr>
      <vt:lpstr>MLEs :</vt:lpstr>
      <vt:lpstr>MLEs :</vt:lpstr>
      <vt:lpstr>Inference</vt:lpstr>
      <vt:lpstr>How to make inferences?</vt:lpstr>
      <vt:lpstr>Wald Z test</vt:lpstr>
      <vt:lpstr>Deviance</vt:lpstr>
      <vt:lpstr>Deviance</vt:lpstr>
      <vt:lpstr>Deviance</vt:lpstr>
      <vt:lpstr>Deviance in summary()</vt:lpstr>
      <vt:lpstr>Likelihood ratio tests on nested models</vt:lpstr>
      <vt:lpstr>Example 2.1 Continued.. Deviance</vt:lpstr>
      <vt:lpstr>Residual properties:</vt:lpstr>
      <vt:lpstr>Residual properties:  Over- and Under-dispersion </vt:lpstr>
      <vt:lpstr>Over- and Under-dispersion: Why do we care? </vt:lpstr>
      <vt:lpstr>Dispersion test code</vt:lpstr>
      <vt:lpstr>Dispersion test visually</vt:lpstr>
      <vt:lpstr>Dealing with dispersion problems</vt:lpstr>
      <vt:lpstr>Quasi-likelihood</vt:lpstr>
      <vt:lpstr>Negative binomial</vt:lpstr>
      <vt:lpstr>Conway-Maxwell Poisson</vt:lpstr>
      <vt:lpstr>NegBin and CMP</vt:lpstr>
      <vt:lpstr>Example 2.2. Aphid data (Poisson with overdispersion)</vt:lpstr>
      <vt:lpstr>Comparing models with different distributions – can we use AIC?</vt:lpstr>
      <vt:lpstr>Comparing models with different distributions – can we use AIC?</vt:lpstr>
      <vt:lpstr>Argument against AIC comparisons</vt:lpstr>
      <vt:lpstr>Argument for AIC comparisons</vt:lpstr>
      <vt:lpstr>Other methods to compare?</vt:lpstr>
      <vt:lpstr>Testing for overdispersion in binary data</vt:lpstr>
      <vt:lpstr>Exercise 2.3.  Graduate admissions</vt:lpstr>
      <vt:lpstr>Assessing predictors/  model selection</vt:lpstr>
      <vt:lpstr>Model selection Methods</vt:lpstr>
      <vt:lpstr>Model selection Methods</vt:lpstr>
      <vt:lpstr>Assumptions of a GLM</vt:lpstr>
      <vt:lpstr>End of Lecture 2.</vt:lpstr>
      <vt:lpstr>Optional: Exercise 2.4.  Children ever born</vt:lpstr>
    </vt:vector>
  </TitlesOfParts>
  <Company>University of Canterbury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BIOL 309</dc:title>
  <dc:creator>jmt98</dc:creator>
  <cp:lastModifiedBy>SHRISTEE</cp:lastModifiedBy>
  <cp:revision>376</cp:revision>
  <dcterms:created xsi:type="dcterms:W3CDTF">2006-11-14T03:34:33Z</dcterms:created>
  <dcterms:modified xsi:type="dcterms:W3CDTF">2021-06-15T01:38:07Z</dcterms:modified>
</cp:coreProperties>
</file>

<file path=docProps/thumbnail.jpeg>
</file>